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5" r:id="rId3"/>
    <p:sldId id="292" r:id="rId4"/>
    <p:sldId id="257" r:id="rId5"/>
    <p:sldId id="258" r:id="rId6"/>
    <p:sldId id="259" r:id="rId7"/>
    <p:sldId id="294" r:id="rId8"/>
    <p:sldId id="263" r:id="rId9"/>
    <p:sldId id="274" r:id="rId10"/>
    <p:sldId id="304" r:id="rId11"/>
    <p:sldId id="299" r:id="rId12"/>
    <p:sldId id="275" r:id="rId13"/>
    <p:sldId id="262" r:id="rId14"/>
    <p:sldId id="264" r:id="rId15"/>
    <p:sldId id="300" r:id="rId16"/>
    <p:sldId id="301" r:id="rId17"/>
    <p:sldId id="305" r:id="rId18"/>
    <p:sldId id="306" r:id="rId19"/>
    <p:sldId id="307" r:id="rId20"/>
    <p:sldId id="278" r:id="rId21"/>
    <p:sldId id="287" r:id="rId22"/>
    <p:sldId id="2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AC6"/>
    <a:srgbClr val="EBC7C7"/>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28"/>
    <p:restoredTop sz="96208"/>
  </p:normalViewPr>
  <p:slideViewPr>
    <p:cSldViewPr snapToGrid="0" snapToObjects="1">
      <p:cViewPr varScale="1">
        <p:scale>
          <a:sx n="96" d="100"/>
          <a:sy n="96" d="100"/>
        </p:scale>
        <p:origin x="184" y="776"/>
      </p:cViewPr>
      <p:guideLst>
        <p:guide orient="horz" pos="223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7A31-1ABD-3D46-B78B-2C5E5D78E7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E46A94-F9F8-B54F-ACC4-FF4A4FEC54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DE05F8-4A96-7943-8A18-72A785C09581}"/>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5" name="Footer Placeholder 4">
            <a:extLst>
              <a:ext uri="{FF2B5EF4-FFF2-40B4-BE49-F238E27FC236}">
                <a16:creationId xmlns:a16="http://schemas.microsoft.com/office/drawing/2014/main" id="{592054DE-6DDC-0246-9A89-5AD9C7496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65B57-45F4-004C-93AD-23AEB7C61716}"/>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458498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EC334-E46C-B847-942F-F3615AA5F7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6FEB87-4F22-F64B-895B-584BDDAA01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205B0-D254-1648-9947-C7FB863D5D37}"/>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5" name="Footer Placeholder 4">
            <a:extLst>
              <a:ext uri="{FF2B5EF4-FFF2-40B4-BE49-F238E27FC236}">
                <a16:creationId xmlns:a16="http://schemas.microsoft.com/office/drawing/2014/main" id="{0E8895F2-F043-4441-9973-EDDCBFEE5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B778D-D975-1E4A-A71F-70DED22DE0C9}"/>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55056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FF4C17-68FA-2C4C-B460-339FA82BED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FD1CE7-3F4B-7649-9AFA-93F470EB68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47D58-0570-1E46-BDE4-E47D93861CC9}"/>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5" name="Footer Placeholder 4">
            <a:extLst>
              <a:ext uri="{FF2B5EF4-FFF2-40B4-BE49-F238E27FC236}">
                <a16:creationId xmlns:a16="http://schemas.microsoft.com/office/drawing/2014/main" id="{7C7137B7-3705-B147-AADE-13048E7F60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80CED-A34F-1643-90F5-353DC9C83047}"/>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538376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DA85-A49F-D34B-B8E1-E73826DF87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4403A8-26F1-A747-A631-8706382379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C6F92-9B11-6D43-B6FD-33E41E27593E}"/>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5" name="Footer Placeholder 4">
            <a:extLst>
              <a:ext uri="{FF2B5EF4-FFF2-40B4-BE49-F238E27FC236}">
                <a16:creationId xmlns:a16="http://schemas.microsoft.com/office/drawing/2014/main" id="{2B001EB8-1F2A-BD48-87E7-A21319A52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927FE-54D8-7342-AE7E-2F02AB845C50}"/>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4132773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0671-64E3-954A-9969-242BC0B52A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E8F1C9-3EBC-5146-BFC1-9FCDF7C620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DA073E-9923-A74F-AFD6-6DEC68F6F311}"/>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5" name="Footer Placeholder 4">
            <a:extLst>
              <a:ext uri="{FF2B5EF4-FFF2-40B4-BE49-F238E27FC236}">
                <a16:creationId xmlns:a16="http://schemas.microsoft.com/office/drawing/2014/main" id="{B778C0C4-0CD3-284F-938D-547E0F5B3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BCE5F-C624-2344-BA70-073D026C2EC5}"/>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571332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75457-1A1A-364C-B01E-D517943D5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FFAB9A-6B0B-4844-BDFD-71E5F9E358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C60B5-5BF0-A047-8F3E-9C817E7D39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C4ECBF-8C0A-D048-95B4-DC6E49DDD1B6}"/>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6" name="Footer Placeholder 5">
            <a:extLst>
              <a:ext uri="{FF2B5EF4-FFF2-40B4-BE49-F238E27FC236}">
                <a16:creationId xmlns:a16="http://schemas.microsoft.com/office/drawing/2014/main" id="{6D5C4D16-C489-584B-A0FE-AD564E41B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01855-738E-8A4E-99CF-DEE044C565F3}"/>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2066821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2BDC-190C-914A-88C3-6EAE292DC4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AA0162-11A2-E04E-92C3-F46AB1461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30A78-6D25-EF4B-816E-BEC469B603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979F30-FEC1-7F46-877B-80080D6339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20D495-C236-9849-A843-A179D7C47B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CE32F5-817D-7B46-A1D6-75ED41C159BB}"/>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8" name="Footer Placeholder 7">
            <a:extLst>
              <a:ext uri="{FF2B5EF4-FFF2-40B4-BE49-F238E27FC236}">
                <a16:creationId xmlns:a16="http://schemas.microsoft.com/office/drawing/2014/main" id="{7CB4B89B-0102-EB47-AC1F-93D451D1EF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CCA6D7-0BD3-0A4F-B551-B8C1F69A94B0}"/>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548349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3700-B28D-8047-A15B-77D05D452B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8A61B3-635A-A249-951B-F9450FDC63F1}"/>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4" name="Footer Placeholder 3">
            <a:extLst>
              <a:ext uri="{FF2B5EF4-FFF2-40B4-BE49-F238E27FC236}">
                <a16:creationId xmlns:a16="http://schemas.microsoft.com/office/drawing/2014/main" id="{DEDB4412-4E8F-F940-8802-0194ADB87F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4BD576-0DA4-6C4A-BC92-F20410DBB213}"/>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402971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9FB200-FE9E-274B-904B-555EE8E2D814}"/>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3" name="Footer Placeholder 2">
            <a:extLst>
              <a:ext uri="{FF2B5EF4-FFF2-40B4-BE49-F238E27FC236}">
                <a16:creationId xmlns:a16="http://schemas.microsoft.com/office/drawing/2014/main" id="{8C8EE746-855E-CF47-8BC6-116B46DB8E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60DD14-8BD4-7F43-8C10-9A80241E5B0B}"/>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899558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5BB04-5DF9-204B-8D82-526C7F4E8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589F38-9C60-4B4B-A47E-075BB844C1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01AD8A-C2A7-2C4A-A452-F913A38A6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C5916-2D3D-E44C-93BB-D3CAF6BB850F}"/>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6" name="Footer Placeholder 5">
            <a:extLst>
              <a:ext uri="{FF2B5EF4-FFF2-40B4-BE49-F238E27FC236}">
                <a16:creationId xmlns:a16="http://schemas.microsoft.com/office/drawing/2014/main" id="{F62398B1-B6BD-DA4C-A03B-F0D138019C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BE83B3-F152-CE41-B30C-827931B74528}"/>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50330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D8462-55B5-5344-A459-AA5B775A44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78749A-0458-4242-90B6-ED32FF18A6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F25B88-CC56-1040-BBB5-4525B1F0B7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FF921-34DF-5743-B8BF-E149DC0FE56F}"/>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6" name="Footer Placeholder 5">
            <a:extLst>
              <a:ext uri="{FF2B5EF4-FFF2-40B4-BE49-F238E27FC236}">
                <a16:creationId xmlns:a16="http://schemas.microsoft.com/office/drawing/2014/main" id="{A886F383-D48E-E840-A4CE-63FE85ED6B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666044-5D5C-9B47-92EA-002A4415059B}"/>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718811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CA7AF7-FBFE-C344-9363-084E49936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88AA50-5F70-414E-8BFE-44D789502C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AF96D-4788-CF44-ACA2-EAF2FEA6C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48A409-D40B-5C45-95BA-FABA90E9610F}" type="datetimeFigureOut">
              <a:rPr lang="en-US" smtClean="0"/>
              <a:t>4/21/20</a:t>
            </a:fld>
            <a:endParaRPr lang="en-US"/>
          </a:p>
        </p:txBody>
      </p:sp>
      <p:sp>
        <p:nvSpPr>
          <p:cNvPr id="5" name="Footer Placeholder 4">
            <a:extLst>
              <a:ext uri="{FF2B5EF4-FFF2-40B4-BE49-F238E27FC236}">
                <a16:creationId xmlns:a16="http://schemas.microsoft.com/office/drawing/2014/main" id="{45487D76-521C-3648-BA96-333DEAC2EC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48F4E9-23AC-E140-9C68-41B7D2D4B0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409A0B-C327-3840-B186-960C2748BC75}" type="slidenum">
              <a:rPr lang="en-US" smtClean="0"/>
              <a:t>‹#›</a:t>
            </a:fld>
            <a:endParaRPr lang="en-US"/>
          </a:p>
        </p:txBody>
      </p:sp>
    </p:spTree>
    <p:extLst>
      <p:ext uri="{BB962C8B-B14F-4D97-AF65-F5344CB8AC3E}">
        <p14:creationId xmlns:p14="http://schemas.microsoft.com/office/powerpoint/2010/main" val="1484690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genenetwork.org/"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github.com/genenetwork/genenetwork2"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B014722-9DAA-3345-B3B1-CC7D01F25B27}"/>
              </a:ext>
            </a:extLst>
          </p:cNvPr>
          <p:cNvPicPr>
            <a:picLocks noChangeAspect="1"/>
          </p:cNvPicPr>
          <p:nvPr/>
        </p:nvPicPr>
        <p:blipFill rotWithShape="1">
          <a:blip r:embed="rId2"/>
          <a:srcRect l="5748" b="9210"/>
          <a:stretch/>
        </p:blipFill>
        <p:spPr>
          <a:xfrm>
            <a:off x="0" y="5981700"/>
            <a:ext cx="7289474" cy="876300"/>
          </a:xfrm>
          <a:prstGeom prst="rect">
            <a:avLst/>
          </a:prstGeom>
        </p:spPr>
      </p:pic>
      <p:sp>
        <p:nvSpPr>
          <p:cNvPr id="3" name="Subtitle 2">
            <a:extLst>
              <a:ext uri="{FF2B5EF4-FFF2-40B4-BE49-F238E27FC236}">
                <a16:creationId xmlns:a16="http://schemas.microsoft.com/office/drawing/2014/main" id="{0D08DC2D-4F50-694A-8130-5DBF6296D713}"/>
              </a:ext>
            </a:extLst>
          </p:cNvPr>
          <p:cNvSpPr>
            <a:spLocks noGrp="1"/>
          </p:cNvSpPr>
          <p:nvPr>
            <p:ph type="subTitle" idx="1"/>
          </p:nvPr>
        </p:nvSpPr>
        <p:spPr>
          <a:xfrm>
            <a:off x="1854742" y="1224279"/>
            <a:ext cx="8482516" cy="3677719"/>
          </a:xfrm>
        </p:spPr>
        <p:txBody>
          <a:bodyPr>
            <a:normAutofit fontScale="92500" lnSpcReduction="20000"/>
          </a:bodyPr>
          <a:lstStyle/>
          <a:p>
            <a:r>
              <a:rPr lang="en-US" sz="4800" dirty="0"/>
              <a:t>Statistical and genetic functions, </a:t>
            </a:r>
          </a:p>
          <a:p>
            <a:r>
              <a:rPr lang="en-US" sz="4800" dirty="0"/>
              <a:t>and initial mapping results </a:t>
            </a:r>
            <a:r>
              <a:rPr lang="en-US" sz="5400" dirty="0"/>
              <a:t>for </a:t>
            </a:r>
          </a:p>
          <a:p>
            <a:r>
              <a:rPr lang="en-US" sz="5400" b="1" i="1" dirty="0"/>
              <a:t>Rat GWAS P50</a:t>
            </a:r>
            <a:endParaRPr lang="en-US" sz="5400" dirty="0"/>
          </a:p>
          <a:p>
            <a:r>
              <a:rPr lang="en-US" sz="5400" dirty="0"/>
              <a:t>as implemented in </a:t>
            </a:r>
          </a:p>
          <a:p>
            <a:r>
              <a:rPr lang="en-US" sz="5400" b="1" i="1" dirty="0" err="1"/>
              <a:t>GeneNetwork.org</a:t>
            </a:r>
            <a:r>
              <a:rPr lang="en-US" sz="5400" b="1" i="1" dirty="0"/>
              <a:t> </a:t>
            </a:r>
          </a:p>
          <a:p>
            <a:r>
              <a:rPr lang="en-US" sz="2200" dirty="0"/>
              <a:t>(21Apr2020v6)</a:t>
            </a:r>
          </a:p>
        </p:txBody>
      </p:sp>
      <p:sp>
        <p:nvSpPr>
          <p:cNvPr id="4" name="Subtitle 2">
            <a:extLst>
              <a:ext uri="{FF2B5EF4-FFF2-40B4-BE49-F238E27FC236}">
                <a16:creationId xmlns:a16="http://schemas.microsoft.com/office/drawing/2014/main" id="{4ECAA203-E901-904D-89A7-6044FFA5C2A6}"/>
              </a:ext>
            </a:extLst>
          </p:cNvPr>
          <p:cNvSpPr txBox="1">
            <a:spLocks/>
          </p:cNvSpPr>
          <p:nvPr/>
        </p:nvSpPr>
        <p:spPr>
          <a:xfrm>
            <a:off x="1961117" y="4992455"/>
            <a:ext cx="8677580" cy="9511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Williams RW, Centeno A, Chen H, </a:t>
            </a:r>
            <a:r>
              <a:rPr lang="en-US" dirty="0" err="1"/>
              <a:t>Chitre</a:t>
            </a:r>
            <a:r>
              <a:rPr lang="en-US" dirty="0"/>
              <a:t> A, Palmer AA, </a:t>
            </a:r>
            <a:r>
              <a:rPr lang="en-US" dirty="0" err="1"/>
              <a:t>Prins</a:t>
            </a:r>
            <a:r>
              <a:rPr lang="en-US" dirty="0"/>
              <a:t> J, </a:t>
            </a:r>
            <a:r>
              <a:rPr lang="en-US"/>
              <a:t>Saba LM, </a:t>
            </a:r>
            <a:r>
              <a:rPr lang="en-US" dirty="0"/>
              <a:t>Sen S, Sloan Z, </a:t>
            </a:r>
            <a:r>
              <a:rPr lang="en-US" dirty="0" err="1"/>
              <a:t>Yousefi</a:t>
            </a:r>
            <a:r>
              <a:rPr lang="en-US" dirty="0"/>
              <a:t> S, and P30 + P50 NIDA teams</a:t>
            </a:r>
            <a:endParaRPr lang="en-US" sz="1600" dirty="0"/>
          </a:p>
        </p:txBody>
      </p:sp>
      <p:sp>
        <p:nvSpPr>
          <p:cNvPr id="2" name="TextBox 1">
            <a:extLst>
              <a:ext uri="{FF2B5EF4-FFF2-40B4-BE49-F238E27FC236}">
                <a16:creationId xmlns:a16="http://schemas.microsoft.com/office/drawing/2014/main" id="{B7FDE8B6-08BF-5D49-9121-E7070E80F952}"/>
              </a:ext>
            </a:extLst>
          </p:cNvPr>
          <p:cNvSpPr txBox="1"/>
          <p:nvPr/>
        </p:nvSpPr>
        <p:spPr>
          <a:xfrm>
            <a:off x="9161417" y="6475968"/>
            <a:ext cx="3030583" cy="369332"/>
          </a:xfrm>
          <a:prstGeom prst="rect">
            <a:avLst/>
          </a:prstGeom>
          <a:noFill/>
        </p:spPr>
        <p:txBody>
          <a:bodyPr wrap="square" rtlCol="0">
            <a:spAutoFit/>
          </a:bodyPr>
          <a:lstStyle/>
          <a:p>
            <a:r>
              <a:rPr lang="en-US" b="1" dirty="0"/>
              <a:t>Contact: </a:t>
            </a:r>
            <a:r>
              <a:rPr lang="en-US" b="1" dirty="0" err="1"/>
              <a:t>rwilliams@uthsc.edu</a:t>
            </a:r>
            <a:endParaRPr lang="en-US" b="1" dirty="0"/>
          </a:p>
        </p:txBody>
      </p:sp>
      <p:pic>
        <p:nvPicPr>
          <p:cNvPr id="17" name="Picture 16">
            <a:extLst>
              <a:ext uri="{FF2B5EF4-FFF2-40B4-BE49-F238E27FC236}">
                <a16:creationId xmlns:a16="http://schemas.microsoft.com/office/drawing/2014/main" id="{EEEA7A66-A593-8C48-AB6A-C3DCA72E17F7}"/>
              </a:ext>
            </a:extLst>
          </p:cNvPr>
          <p:cNvPicPr/>
          <p:nvPr/>
        </p:nvPicPr>
        <p:blipFill rotWithShape="1">
          <a:blip r:embed="rId3">
            <a:extLst>
              <a:ext uri="{28A0092B-C50C-407E-A947-70E740481C1C}">
                <a14:useLocalDpi xmlns:a14="http://schemas.microsoft.com/office/drawing/2010/main" val="0"/>
              </a:ext>
            </a:extLst>
          </a:blip>
          <a:srcRect r="50223"/>
          <a:stretch/>
        </p:blipFill>
        <p:spPr bwMode="auto">
          <a:xfrm rot="222259">
            <a:off x="205629" y="2692400"/>
            <a:ext cx="3274170" cy="1430655"/>
          </a:xfrm>
          <a:prstGeom prst="rect">
            <a:avLst/>
          </a:prstGeom>
          <a:noFill/>
          <a:ln>
            <a:noFill/>
          </a:ln>
        </p:spPr>
      </p:pic>
      <p:pic>
        <p:nvPicPr>
          <p:cNvPr id="18" name="Picture 17">
            <a:extLst>
              <a:ext uri="{FF2B5EF4-FFF2-40B4-BE49-F238E27FC236}">
                <a16:creationId xmlns:a16="http://schemas.microsoft.com/office/drawing/2014/main" id="{447FAD3A-44C7-BD4C-8E41-1DB8F1FE1E5F}"/>
              </a:ext>
            </a:extLst>
          </p:cNvPr>
          <p:cNvPicPr/>
          <p:nvPr/>
        </p:nvPicPr>
        <p:blipFill rotWithShape="1">
          <a:blip r:embed="rId3">
            <a:extLst>
              <a:ext uri="{28A0092B-C50C-407E-A947-70E740481C1C}">
                <a14:useLocalDpi xmlns:a14="http://schemas.microsoft.com/office/drawing/2010/main" val="0"/>
              </a:ext>
            </a:extLst>
          </a:blip>
          <a:srcRect l="48173"/>
          <a:stretch/>
        </p:blipFill>
        <p:spPr bwMode="auto">
          <a:xfrm>
            <a:off x="8775700" y="2545662"/>
            <a:ext cx="3213100" cy="1619938"/>
          </a:xfrm>
          <a:prstGeom prst="rect">
            <a:avLst/>
          </a:prstGeom>
          <a:noFill/>
          <a:ln>
            <a:noFill/>
          </a:ln>
        </p:spPr>
      </p:pic>
      <p:sp>
        <p:nvSpPr>
          <p:cNvPr id="6" name="Rectangle 5">
            <a:extLst>
              <a:ext uri="{FF2B5EF4-FFF2-40B4-BE49-F238E27FC236}">
                <a16:creationId xmlns:a16="http://schemas.microsoft.com/office/drawing/2014/main" id="{4AFA3752-8829-9E43-BF21-E98DAFF4593E}"/>
              </a:ext>
            </a:extLst>
          </p:cNvPr>
          <p:cNvSpPr/>
          <p:nvPr/>
        </p:nvSpPr>
        <p:spPr>
          <a:xfrm>
            <a:off x="42864" y="5635624"/>
            <a:ext cx="2014538" cy="461665"/>
          </a:xfrm>
          <a:prstGeom prst="rect">
            <a:avLst/>
          </a:prstGeom>
        </p:spPr>
        <p:txBody>
          <a:bodyPr wrap="square">
            <a:spAutoFit/>
          </a:bodyPr>
          <a:lstStyle/>
          <a:p>
            <a:r>
              <a:rPr lang="en-US" sz="2400" b="1" dirty="0" err="1"/>
              <a:t>RatGenes.org</a:t>
            </a:r>
            <a:endParaRPr lang="en-US" sz="2400" b="1" dirty="0"/>
          </a:p>
        </p:txBody>
      </p:sp>
      <p:pic>
        <p:nvPicPr>
          <p:cNvPr id="7" name="Picture 6">
            <a:extLst>
              <a:ext uri="{FF2B5EF4-FFF2-40B4-BE49-F238E27FC236}">
                <a16:creationId xmlns:a16="http://schemas.microsoft.com/office/drawing/2014/main" id="{699468A2-274A-D846-A62D-034680858860}"/>
              </a:ext>
            </a:extLst>
          </p:cNvPr>
          <p:cNvPicPr>
            <a:picLocks noChangeAspect="1"/>
          </p:cNvPicPr>
          <p:nvPr/>
        </p:nvPicPr>
        <p:blipFill>
          <a:blip r:embed="rId4"/>
          <a:stretch>
            <a:fillRect/>
          </a:stretch>
        </p:blipFill>
        <p:spPr>
          <a:xfrm>
            <a:off x="0" y="0"/>
            <a:ext cx="12192000" cy="893187"/>
          </a:xfrm>
          <a:prstGeom prst="rect">
            <a:avLst/>
          </a:prstGeom>
        </p:spPr>
      </p:pic>
    </p:spTree>
    <p:extLst>
      <p:ext uri="{BB962C8B-B14F-4D97-AF65-F5344CB8AC3E}">
        <p14:creationId xmlns:p14="http://schemas.microsoft.com/office/powerpoint/2010/main" val="2822993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B248317-DA01-9D44-9B58-28EEE789D991}"/>
              </a:ext>
            </a:extLst>
          </p:cNvPr>
          <p:cNvSpPr>
            <a:spLocks noGrp="1"/>
          </p:cNvSpPr>
          <p:nvPr>
            <p:ph type="subTitle" idx="1"/>
          </p:nvPr>
        </p:nvSpPr>
        <p:spPr>
          <a:xfrm>
            <a:off x="389014" y="5928512"/>
            <a:ext cx="11539129" cy="1197296"/>
          </a:xfrm>
        </p:spPr>
        <p:txBody>
          <a:bodyPr>
            <a:normAutofit/>
          </a:bodyPr>
          <a:lstStyle/>
          <a:p>
            <a:pPr algn="l"/>
            <a:r>
              <a:rPr lang="en-US" sz="2000" b="1" dirty="0"/>
              <a:t>Slide 10</a:t>
            </a:r>
            <a:r>
              <a:rPr lang="en-US" sz="2000" dirty="0"/>
              <a:t>.  Any of the statistic plots generated by </a:t>
            </a:r>
            <a:r>
              <a:rPr lang="en-US" sz="2000" b="1" i="1" dirty="0" err="1"/>
              <a:t>Plotly</a:t>
            </a:r>
            <a:r>
              <a:rPr lang="en-US" sz="2000" dirty="0"/>
              <a:t> can be modified in </a:t>
            </a:r>
            <a:r>
              <a:rPr lang="en-US" sz="2000" b="1" i="1" dirty="0">
                <a:solidFill>
                  <a:schemeClr val="accent1">
                    <a:lumMod val="50000"/>
                  </a:schemeClr>
                </a:solidFill>
              </a:rPr>
              <a:t>Chart Studio</a:t>
            </a:r>
            <a:r>
              <a:rPr lang="en-US" sz="2000" dirty="0"/>
              <a:t>. Click on the </a:t>
            </a:r>
            <a:r>
              <a:rPr lang="en-US" sz="2000" b="1" i="1" dirty="0">
                <a:solidFill>
                  <a:schemeClr val="accent1">
                    <a:lumMod val="75000"/>
                  </a:schemeClr>
                </a:solidFill>
              </a:rPr>
              <a:t>Edit</a:t>
            </a:r>
            <a:r>
              <a:rPr lang="en-US" sz="2000" i="1" dirty="0">
                <a:solidFill>
                  <a:schemeClr val="accent1">
                    <a:lumMod val="75000"/>
                  </a:schemeClr>
                </a:solidFill>
              </a:rPr>
              <a:t> </a:t>
            </a:r>
            <a:r>
              <a:rPr lang="en-US" sz="2000" b="1" i="1" dirty="0">
                <a:solidFill>
                  <a:schemeClr val="accent1">
                    <a:lumMod val="75000"/>
                  </a:schemeClr>
                </a:solidFill>
              </a:rPr>
              <a:t>pencil</a:t>
            </a:r>
            <a:r>
              <a:rPr lang="en-US" sz="2000" i="1" dirty="0">
                <a:solidFill>
                  <a:schemeClr val="accent1">
                    <a:lumMod val="75000"/>
                  </a:schemeClr>
                </a:solidFill>
              </a:rPr>
              <a:t> </a:t>
            </a:r>
            <a:r>
              <a:rPr lang="en-US" sz="2000" dirty="0"/>
              <a:t>icon. In this example, a default histogram has been modified in many small ways, including bar color, axes labels, tick marks, and the x-axis has been modified to show bins between 10 and 90 grams only. Free.</a:t>
            </a:r>
          </a:p>
        </p:txBody>
      </p:sp>
      <p:pic>
        <p:nvPicPr>
          <p:cNvPr id="16" name="Picture 15">
            <a:extLst>
              <a:ext uri="{FF2B5EF4-FFF2-40B4-BE49-F238E27FC236}">
                <a16:creationId xmlns:a16="http://schemas.microsoft.com/office/drawing/2014/main" id="{10969FBC-0354-164E-8DEB-D80BE967FA1F}"/>
              </a:ext>
            </a:extLst>
          </p:cNvPr>
          <p:cNvPicPr>
            <a:picLocks noChangeAspect="1"/>
          </p:cNvPicPr>
          <p:nvPr/>
        </p:nvPicPr>
        <p:blipFill rotWithShape="1">
          <a:blip r:embed="rId2"/>
          <a:srcRect r="84310"/>
          <a:stretch/>
        </p:blipFill>
        <p:spPr>
          <a:xfrm>
            <a:off x="7079990" y="390081"/>
            <a:ext cx="1540509" cy="1480545"/>
          </a:xfrm>
          <a:prstGeom prst="rect">
            <a:avLst/>
          </a:prstGeom>
        </p:spPr>
      </p:pic>
      <p:sp>
        <p:nvSpPr>
          <p:cNvPr id="17" name="Rounded Rectangle 16">
            <a:extLst>
              <a:ext uri="{FF2B5EF4-FFF2-40B4-BE49-F238E27FC236}">
                <a16:creationId xmlns:a16="http://schemas.microsoft.com/office/drawing/2014/main" id="{0C4EC49F-1D8B-D446-9318-54B4E3A08EC6}"/>
              </a:ext>
            </a:extLst>
          </p:cNvPr>
          <p:cNvSpPr/>
          <p:nvPr/>
        </p:nvSpPr>
        <p:spPr>
          <a:xfrm>
            <a:off x="7164217" y="540598"/>
            <a:ext cx="1266865" cy="13062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38DD55-2D3B-D342-8EE1-1B28537AFCC2}"/>
              </a:ext>
            </a:extLst>
          </p:cNvPr>
          <p:cNvSpPr/>
          <p:nvPr/>
        </p:nvSpPr>
        <p:spPr>
          <a:xfrm>
            <a:off x="9819" y="0"/>
            <a:ext cx="6791283" cy="523220"/>
          </a:xfrm>
          <a:prstGeom prst="rect">
            <a:avLst/>
          </a:prstGeom>
        </p:spPr>
        <p:txBody>
          <a:bodyPr wrap="none">
            <a:spAutoFit/>
          </a:bodyPr>
          <a:lstStyle/>
          <a:p>
            <a:r>
              <a:rPr lang="en-US" sz="2800" b="1" i="1" dirty="0">
                <a:solidFill>
                  <a:schemeClr val="accent1">
                    <a:lumMod val="75000"/>
                  </a:schemeClr>
                </a:solidFill>
              </a:rPr>
              <a:t>Edit in </a:t>
            </a:r>
            <a:r>
              <a:rPr lang="en-US" sz="2800" b="1" i="1" dirty="0" err="1">
                <a:solidFill>
                  <a:schemeClr val="accent1">
                    <a:lumMod val="75000"/>
                  </a:schemeClr>
                </a:solidFill>
              </a:rPr>
              <a:t>ChartStudio</a:t>
            </a:r>
            <a:r>
              <a:rPr lang="en-US" sz="2800" b="1" i="1" dirty="0">
                <a:solidFill>
                  <a:schemeClr val="accent1">
                    <a:lumMod val="75000"/>
                  </a:schemeClr>
                </a:solidFill>
              </a:rPr>
              <a:t> to get publication quality</a:t>
            </a:r>
            <a:endParaRPr lang="en-US" sz="1600" dirty="0">
              <a:solidFill>
                <a:schemeClr val="accent1">
                  <a:lumMod val="75000"/>
                </a:schemeClr>
              </a:solidFill>
            </a:endParaRPr>
          </a:p>
        </p:txBody>
      </p:sp>
      <p:pic>
        <p:nvPicPr>
          <p:cNvPr id="3" name="Picture 2">
            <a:extLst>
              <a:ext uri="{FF2B5EF4-FFF2-40B4-BE49-F238E27FC236}">
                <a16:creationId xmlns:a16="http://schemas.microsoft.com/office/drawing/2014/main" id="{28BE3486-6AE3-3847-BE49-15B04A27B232}"/>
              </a:ext>
            </a:extLst>
          </p:cNvPr>
          <p:cNvPicPr>
            <a:picLocks noChangeAspect="1"/>
          </p:cNvPicPr>
          <p:nvPr/>
        </p:nvPicPr>
        <p:blipFill>
          <a:blip r:embed="rId3"/>
          <a:stretch>
            <a:fillRect/>
          </a:stretch>
        </p:blipFill>
        <p:spPr>
          <a:xfrm>
            <a:off x="-309284" y="183777"/>
            <a:ext cx="7378667" cy="6176681"/>
          </a:xfrm>
          <a:prstGeom prst="rect">
            <a:avLst/>
          </a:prstGeom>
        </p:spPr>
      </p:pic>
    </p:spTree>
    <p:extLst>
      <p:ext uri="{BB962C8B-B14F-4D97-AF65-F5344CB8AC3E}">
        <p14:creationId xmlns:p14="http://schemas.microsoft.com/office/powerpoint/2010/main" val="3484412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112215" y="5620871"/>
            <a:ext cx="11967569" cy="1807522"/>
          </a:xfrm>
        </p:spPr>
        <p:txBody>
          <a:bodyPr>
            <a:normAutofit/>
          </a:bodyPr>
          <a:lstStyle/>
          <a:p>
            <a:pPr algn="just"/>
            <a:r>
              <a:rPr lang="en-US" sz="2000" b="1" dirty="0"/>
              <a:t>Slide 11</a:t>
            </a:r>
            <a:r>
              <a:rPr lang="en-US" sz="2000" dirty="0"/>
              <a:t>. </a:t>
            </a:r>
            <a:r>
              <a:rPr lang="en-US" sz="2000" b="1" dirty="0"/>
              <a:t>Normalizing and blocking. </a:t>
            </a:r>
            <a:r>
              <a:rPr lang="en-US" sz="2000" dirty="0"/>
              <a:t>In this example the goal is to map male and female cases separately and then jointly. </a:t>
            </a:r>
            <a:r>
              <a:rPr lang="en-US" sz="2000" b="1" i="1" dirty="0"/>
              <a:t>Left</a:t>
            </a:r>
            <a:r>
              <a:rPr lang="en-US" sz="2000" dirty="0"/>
              <a:t>. The first step is to use the </a:t>
            </a:r>
            <a:r>
              <a:rPr lang="en-US" sz="2000" b="1" i="1" dirty="0">
                <a:solidFill>
                  <a:schemeClr val="accent1">
                    <a:lumMod val="75000"/>
                  </a:schemeClr>
                </a:solidFill>
              </a:rPr>
              <a:t>Transform and Filter Data </a:t>
            </a:r>
            <a:r>
              <a:rPr lang="en-US" sz="2000" dirty="0"/>
              <a:t>tab functions, specifically </a:t>
            </a:r>
            <a:r>
              <a:rPr lang="en-US" sz="2000" b="1" i="1" dirty="0">
                <a:solidFill>
                  <a:schemeClr val="accent1">
                    <a:lumMod val="75000"/>
                  </a:schemeClr>
                </a:solidFill>
              </a:rPr>
              <a:t>Block samples by group:</a:t>
            </a:r>
            <a:r>
              <a:rPr lang="en-US" sz="2000" dirty="0"/>
              <a:t>  </a:t>
            </a:r>
            <a:r>
              <a:rPr lang="en-US" sz="2000" b="1" i="1" dirty="0">
                <a:solidFill>
                  <a:schemeClr val="accent1">
                    <a:lumMod val="75000"/>
                  </a:schemeClr>
                </a:solidFill>
              </a:rPr>
              <a:t>Sex = M</a:t>
            </a:r>
            <a:r>
              <a:rPr lang="en-US" sz="2000" dirty="0"/>
              <a:t>.  This action replaces male </a:t>
            </a:r>
            <a:r>
              <a:rPr lang="en-US" sz="2000" b="1" i="1" dirty="0">
                <a:solidFill>
                  <a:schemeClr val="accent1">
                    <a:lumMod val="75000"/>
                  </a:schemeClr>
                </a:solidFill>
              </a:rPr>
              <a:t>Values</a:t>
            </a:r>
            <a:r>
              <a:rPr lang="en-US" sz="2000" dirty="0"/>
              <a:t> with an </a:t>
            </a:r>
            <a:r>
              <a:rPr lang="en-US" sz="2000" b="1" i="1" dirty="0">
                <a:solidFill>
                  <a:schemeClr val="accent1">
                    <a:lumMod val="75000"/>
                  </a:schemeClr>
                </a:solidFill>
              </a:rPr>
              <a:t>x</a:t>
            </a:r>
            <a:r>
              <a:rPr lang="en-US" sz="2000" dirty="0"/>
              <a:t>. You can block by </a:t>
            </a:r>
            <a:r>
              <a:rPr lang="en-US" sz="2000" b="1" i="1" dirty="0">
                <a:solidFill>
                  <a:schemeClr val="accent1">
                    <a:lumMod val="75000"/>
                  </a:schemeClr>
                </a:solidFill>
              </a:rPr>
              <a:t>Site</a:t>
            </a:r>
            <a:r>
              <a:rPr lang="en-US" sz="2000" dirty="0"/>
              <a:t>, </a:t>
            </a:r>
            <a:r>
              <a:rPr lang="en-US" sz="2000" b="1" i="1" dirty="0">
                <a:solidFill>
                  <a:schemeClr val="accent1">
                    <a:lumMod val="75000"/>
                  </a:schemeClr>
                </a:solidFill>
              </a:rPr>
              <a:t>Batch</a:t>
            </a:r>
            <a:r>
              <a:rPr lang="en-US" sz="2000" dirty="0"/>
              <a:t>, </a:t>
            </a:r>
            <a:r>
              <a:rPr lang="en-US" sz="2000" b="1" i="1" dirty="0">
                <a:solidFill>
                  <a:schemeClr val="accent1">
                    <a:lumMod val="75000"/>
                  </a:schemeClr>
                </a:solidFill>
              </a:rPr>
              <a:t>Color</a:t>
            </a:r>
            <a:r>
              <a:rPr lang="en-US" sz="2000" dirty="0"/>
              <a:t>. </a:t>
            </a:r>
            <a:r>
              <a:rPr lang="en-US" sz="2000" b="1" i="1" dirty="0"/>
              <a:t>Right. </a:t>
            </a:r>
            <a:r>
              <a:rPr lang="en-US" sz="2000" dirty="0"/>
              <a:t>Review </a:t>
            </a:r>
            <a:r>
              <a:rPr lang="en-US" sz="2000" b="1" i="1" dirty="0">
                <a:solidFill>
                  <a:schemeClr val="accent1">
                    <a:lumMod val="75000"/>
                  </a:schemeClr>
                </a:solidFill>
              </a:rPr>
              <a:t>Statistics</a:t>
            </a:r>
            <a:r>
              <a:rPr lang="en-US" sz="2000" dirty="0"/>
              <a:t> again, especially </a:t>
            </a:r>
            <a:r>
              <a:rPr lang="en-US" sz="2000" b="1" i="1" dirty="0">
                <a:solidFill>
                  <a:schemeClr val="accent1">
                    <a:lumMod val="75000"/>
                  </a:schemeClr>
                </a:solidFill>
              </a:rPr>
              <a:t>Basic Statistics</a:t>
            </a:r>
            <a:r>
              <a:rPr lang="en-US" sz="2000" dirty="0"/>
              <a:t> and </a:t>
            </a:r>
            <a:r>
              <a:rPr lang="en-US" sz="2000" b="1" i="1" dirty="0">
                <a:solidFill>
                  <a:schemeClr val="accent1">
                    <a:lumMod val="75000"/>
                  </a:schemeClr>
                </a:solidFill>
              </a:rPr>
              <a:t>Histogram</a:t>
            </a:r>
            <a:r>
              <a:rPr lang="en-US" sz="2000" dirty="0"/>
              <a:t>. Censor the two highest body weights (92 and 94 g). </a:t>
            </a:r>
          </a:p>
        </p:txBody>
      </p:sp>
      <p:sp>
        <p:nvSpPr>
          <p:cNvPr id="15" name="Rectangle 14">
            <a:extLst>
              <a:ext uri="{FF2B5EF4-FFF2-40B4-BE49-F238E27FC236}">
                <a16:creationId xmlns:a16="http://schemas.microsoft.com/office/drawing/2014/main" id="{D479BC1D-5F62-824E-B37E-2E3A1E88EC6B}"/>
              </a:ext>
            </a:extLst>
          </p:cNvPr>
          <p:cNvSpPr/>
          <p:nvPr/>
        </p:nvSpPr>
        <p:spPr>
          <a:xfrm>
            <a:off x="41744" y="0"/>
            <a:ext cx="9105546" cy="523220"/>
          </a:xfrm>
          <a:prstGeom prst="rect">
            <a:avLst/>
          </a:prstGeom>
        </p:spPr>
        <p:txBody>
          <a:bodyPr wrap="square">
            <a:spAutoFit/>
          </a:bodyPr>
          <a:lstStyle/>
          <a:p>
            <a:r>
              <a:rPr lang="en-US" sz="2800" b="1" i="1" dirty="0">
                <a:solidFill>
                  <a:schemeClr val="accent1">
                    <a:lumMod val="75000"/>
                  </a:schemeClr>
                </a:solidFill>
              </a:rPr>
              <a:t>Normalizing and blocking data</a:t>
            </a:r>
            <a:endParaRPr lang="en-US" sz="2000" i="1" dirty="0">
              <a:solidFill>
                <a:schemeClr val="accent1">
                  <a:lumMod val="75000"/>
                </a:schemeClr>
              </a:solidFill>
            </a:endParaRPr>
          </a:p>
        </p:txBody>
      </p:sp>
      <p:pic>
        <p:nvPicPr>
          <p:cNvPr id="16" name="Picture 15">
            <a:extLst>
              <a:ext uri="{FF2B5EF4-FFF2-40B4-BE49-F238E27FC236}">
                <a16:creationId xmlns:a16="http://schemas.microsoft.com/office/drawing/2014/main" id="{B6A05DDA-3A75-174F-AD1B-38FC1E589AA3}"/>
              </a:ext>
            </a:extLst>
          </p:cNvPr>
          <p:cNvPicPr>
            <a:picLocks noChangeAspect="1"/>
          </p:cNvPicPr>
          <p:nvPr/>
        </p:nvPicPr>
        <p:blipFill>
          <a:blip r:embed="rId2"/>
          <a:stretch>
            <a:fillRect/>
          </a:stretch>
        </p:blipFill>
        <p:spPr>
          <a:xfrm>
            <a:off x="349221" y="4211676"/>
            <a:ext cx="3700013" cy="342593"/>
          </a:xfrm>
          <a:prstGeom prst="rect">
            <a:avLst/>
          </a:prstGeom>
        </p:spPr>
      </p:pic>
      <p:sp>
        <p:nvSpPr>
          <p:cNvPr id="24" name="TextBox 23">
            <a:extLst>
              <a:ext uri="{FF2B5EF4-FFF2-40B4-BE49-F238E27FC236}">
                <a16:creationId xmlns:a16="http://schemas.microsoft.com/office/drawing/2014/main" id="{178813F5-8B24-B641-8774-01A47589B024}"/>
              </a:ext>
            </a:extLst>
          </p:cNvPr>
          <p:cNvSpPr txBox="1"/>
          <p:nvPr/>
        </p:nvSpPr>
        <p:spPr>
          <a:xfrm>
            <a:off x="285508" y="3541851"/>
            <a:ext cx="5173998" cy="646331"/>
          </a:xfrm>
          <a:prstGeom prst="rect">
            <a:avLst/>
          </a:prstGeom>
          <a:noFill/>
        </p:spPr>
        <p:txBody>
          <a:bodyPr wrap="square" rtlCol="0">
            <a:spAutoFit/>
          </a:bodyPr>
          <a:lstStyle/>
          <a:p>
            <a:r>
              <a:rPr lang="en-US" dirty="0"/>
              <a:t>Normalize by changing scales first. This affects all values. Blocking samples. Blocking is only additive. </a:t>
            </a:r>
          </a:p>
        </p:txBody>
      </p:sp>
      <p:pic>
        <p:nvPicPr>
          <p:cNvPr id="28" name="Picture 27">
            <a:extLst>
              <a:ext uri="{FF2B5EF4-FFF2-40B4-BE49-F238E27FC236}">
                <a16:creationId xmlns:a16="http://schemas.microsoft.com/office/drawing/2014/main" id="{8FFD5331-F5AD-AD44-B916-BE6A998F092A}"/>
              </a:ext>
            </a:extLst>
          </p:cNvPr>
          <p:cNvPicPr>
            <a:picLocks noChangeAspect="1"/>
          </p:cNvPicPr>
          <p:nvPr/>
        </p:nvPicPr>
        <p:blipFill>
          <a:blip r:embed="rId3"/>
          <a:stretch>
            <a:fillRect/>
          </a:stretch>
        </p:blipFill>
        <p:spPr>
          <a:xfrm>
            <a:off x="2085655" y="4650301"/>
            <a:ext cx="2827467" cy="586611"/>
          </a:xfrm>
          <a:prstGeom prst="rect">
            <a:avLst/>
          </a:prstGeom>
        </p:spPr>
      </p:pic>
      <p:sp>
        <p:nvSpPr>
          <p:cNvPr id="29" name="TextBox 28">
            <a:extLst>
              <a:ext uri="{FF2B5EF4-FFF2-40B4-BE49-F238E27FC236}">
                <a16:creationId xmlns:a16="http://schemas.microsoft.com/office/drawing/2014/main" id="{E3D337DD-58AD-D249-9908-BF16AAA761B7}"/>
              </a:ext>
            </a:extLst>
          </p:cNvPr>
          <p:cNvSpPr txBox="1"/>
          <p:nvPr/>
        </p:nvSpPr>
        <p:spPr>
          <a:xfrm>
            <a:off x="277791" y="4787325"/>
            <a:ext cx="1858009" cy="369332"/>
          </a:xfrm>
          <a:prstGeom prst="rect">
            <a:avLst/>
          </a:prstGeom>
          <a:noFill/>
        </p:spPr>
        <p:txBody>
          <a:bodyPr wrap="none" rtlCol="0">
            <a:spAutoFit/>
          </a:bodyPr>
          <a:lstStyle/>
          <a:p>
            <a:r>
              <a:rPr lang="en-US" b="1" i="1" dirty="0"/>
              <a:t>Reset </a:t>
            </a:r>
            <a:r>
              <a:rPr lang="en-US" i="1" dirty="0"/>
              <a:t>and</a:t>
            </a:r>
            <a:r>
              <a:rPr lang="en-US" b="1" i="1" dirty="0"/>
              <a:t> Export </a:t>
            </a:r>
          </a:p>
        </p:txBody>
      </p:sp>
      <p:pic>
        <p:nvPicPr>
          <p:cNvPr id="3" name="Picture 2">
            <a:extLst>
              <a:ext uri="{FF2B5EF4-FFF2-40B4-BE49-F238E27FC236}">
                <a16:creationId xmlns:a16="http://schemas.microsoft.com/office/drawing/2014/main" id="{69ADF3F7-D82E-8947-9CB4-B8D2AFDDAE26}"/>
              </a:ext>
            </a:extLst>
          </p:cNvPr>
          <p:cNvPicPr>
            <a:picLocks noChangeAspect="1"/>
          </p:cNvPicPr>
          <p:nvPr/>
        </p:nvPicPr>
        <p:blipFill>
          <a:blip r:embed="rId4"/>
          <a:stretch>
            <a:fillRect/>
          </a:stretch>
        </p:blipFill>
        <p:spPr>
          <a:xfrm>
            <a:off x="134470" y="483038"/>
            <a:ext cx="6085226" cy="2824938"/>
          </a:xfrm>
          <a:prstGeom prst="rect">
            <a:avLst/>
          </a:prstGeom>
        </p:spPr>
      </p:pic>
      <p:pic>
        <p:nvPicPr>
          <p:cNvPr id="7" name="Picture 6">
            <a:extLst>
              <a:ext uri="{FF2B5EF4-FFF2-40B4-BE49-F238E27FC236}">
                <a16:creationId xmlns:a16="http://schemas.microsoft.com/office/drawing/2014/main" id="{724C96D3-7C56-BD49-BA87-524CE409902E}"/>
              </a:ext>
            </a:extLst>
          </p:cNvPr>
          <p:cNvPicPr>
            <a:picLocks noChangeAspect="1"/>
          </p:cNvPicPr>
          <p:nvPr/>
        </p:nvPicPr>
        <p:blipFill rotWithShape="1">
          <a:blip r:embed="rId5"/>
          <a:srcRect l="40909" t="5764" r="5505"/>
          <a:stretch/>
        </p:blipFill>
        <p:spPr>
          <a:xfrm>
            <a:off x="5284695" y="1949824"/>
            <a:ext cx="981635" cy="1978958"/>
          </a:xfrm>
          <a:prstGeom prst="rect">
            <a:avLst/>
          </a:prstGeom>
        </p:spPr>
      </p:pic>
      <p:pic>
        <p:nvPicPr>
          <p:cNvPr id="9" name="Picture 8">
            <a:extLst>
              <a:ext uri="{FF2B5EF4-FFF2-40B4-BE49-F238E27FC236}">
                <a16:creationId xmlns:a16="http://schemas.microsoft.com/office/drawing/2014/main" id="{15C97D04-123B-7D41-8B72-A4EAF82E0CF5}"/>
              </a:ext>
            </a:extLst>
          </p:cNvPr>
          <p:cNvPicPr>
            <a:picLocks noChangeAspect="1"/>
          </p:cNvPicPr>
          <p:nvPr/>
        </p:nvPicPr>
        <p:blipFill>
          <a:blip r:embed="rId6"/>
          <a:stretch>
            <a:fillRect/>
          </a:stretch>
        </p:blipFill>
        <p:spPr>
          <a:xfrm>
            <a:off x="7085902" y="0"/>
            <a:ext cx="4397511" cy="1537074"/>
          </a:xfrm>
          <a:prstGeom prst="rect">
            <a:avLst/>
          </a:prstGeom>
        </p:spPr>
      </p:pic>
      <p:pic>
        <p:nvPicPr>
          <p:cNvPr id="13" name="Picture 12">
            <a:extLst>
              <a:ext uri="{FF2B5EF4-FFF2-40B4-BE49-F238E27FC236}">
                <a16:creationId xmlns:a16="http://schemas.microsoft.com/office/drawing/2014/main" id="{3A6BEAA3-C185-314F-8B5D-A40967402FA1}"/>
              </a:ext>
            </a:extLst>
          </p:cNvPr>
          <p:cNvPicPr>
            <a:picLocks noChangeAspect="1"/>
          </p:cNvPicPr>
          <p:nvPr/>
        </p:nvPicPr>
        <p:blipFill>
          <a:blip r:embed="rId7"/>
          <a:stretch>
            <a:fillRect/>
          </a:stretch>
        </p:blipFill>
        <p:spPr>
          <a:xfrm>
            <a:off x="6956004" y="1788047"/>
            <a:ext cx="3559596" cy="3859719"/>
          </a:xfrm>
          <a:prstGeom prst="rect">
            <a:avLst/>
          </a:prstGeom>
        </p:spPr>
      </p:pic>
      <p:pic>
        <p:nvPicPr>
          <p:cNvPr id="17" name="Picture 16">
            <a:extLst>
              <a:ext uri="{FF2B5EF4-FFF2-40B4-BE49-F238E27FC236}">
                <a16:creationId xmlns:a16="http://schemas.microsoft.com/office/drawing/2014/main" id="{180A995A-965F-D644-ADD5-5E16634C6161}"/>
              </a:ext>
            </a:extLst>
          </p:cNvPr>
          <p:cNvPicPr>
            <a:picLocks noChangeAspect="1"/>
          </p:cNvPicPr>
          <p:nvPr/>
        </p:nvPicPr>
        <p:blipFill>
          <a:blip r:embed="rId8"/>
          <a:stretch>
            <a:fillRect/>
          </a:stretch>
        </p:blipFill>
        <p:spPr>
          <a:xfrm>
            <a:off x="9247825" y="1959909"/>
            <a:ext cx="2365578" cy="1751479"/>
          </a:xfrm>
          <a:prstGeom prst="rect">
            <a:avLst/>
          </a:prstGeom>
        </p:spPr>
      </p:pic>
    </p:spTree>
    <p:extLst>
      <p:ext uri="{BB962C8B-B14F-4D97-AF65-F5344CB8AC3E}">
        <p14:creationId xmlns:p14="http://schemas.microsoft.com/office/powerpoint/2010/main" val="3882858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68C2C0A9-E38F-A344-B275-6A7EE4BDECEF}"/>
              </a:ext>
            </a:extLst>
          </p:cNvPr>
          <p:cNvPicPr>
            <a:picLocks noChangeAspect="1"/>
          </p:cNvPicPr>
          <p:nvPr/>
        </p:nvPicPr>
        <p:blipFill>
          <a:blip r:embed="rId2"/>
          <a:stretch>
            <a:fillRect/>
          </a:stretch>
        </p:blipFill>
        <p:spPr>
          <a:xfrm>
            <a:off x="5170524" y="831812"/>
            <a:ext cx="3335522" cy="2493546"/>
          </a:xfrm>
          <a:prstGeom prst="rect">
            <a:avLst/>
          </a:prstGeom>
        </p:spPr>
      </p:pic>
      <p:pic>
        <p:nvPicPr>
          <p:cNvPr id="42" name="Picture 41">
            <a:extLst>
              <a:ext uri="{FF2B5EF4-FFF2-40B4-BE49-F238E27FC236}">
                <a16:creationId xmlns:a16="http://schemas.microsoft.com/office/drawing/2014/main" id="{2F72903F-8BB9-5740-B1C3-8E5FC75B42AD}"/>
              </a:ext>
            </a:extLst>
          </p:cNvPr>
          <p:cNvPicPr>
            <a:picLocks noChangeAspect="1"/>
          </p:cNvPicPr>
          <p:nvPr/>
        </p:nvPicPr>
        <p:blipFill rotWithShape="1">
          <a:blip r:embed="rId3"/>
          <a:srcRect b="15751"/>
          <a:stretch/>
        </p:blipFill>
        <p:spPr>
          <a:xfrm>
            <a:off x="240925" y="838947"/>
            <a:ext cx="4573122" cy="4351618"/>
          </a:xfrm>
          <a:prstGeom prst="rect">
            <a:avLst/>
          </a:prstGeom>
        </p:spPr>
      </p:pic>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278062" y="5181441"/>
            <a:ext cx="11635875" cy="1676559"/>
          </a:xfrm>
        </p:spPr>
        <p:txBody>
          <a:bodyPr>
            <a:normAutofit/>
          </a:bodyPr>
          <a:lstStyle/>
          <a:p>
            <a:pPr algn="just"/>
            <a:r>
              <a:rPr lang="en-US" sz="2000" b="1" dirty="0"/>
              <a:t>Slide 12</a:t>
            </a:r>
            <a:r>
              <a:rPr lang="en-US" sz="2000" dirty="0"/>
              <a:t>. </a:t>
            </a:r>
            <a:r>
              <a:rPr lang="en-US" sz="2000" b="1" dirty="0"/>
              <a:t>Mapping all cases</a:t>
            </a:r>
            <a:r>
              <a:rPr lang="en-US" sz="2000" dirty="0"/>
              <a:t>. </a:t>
            </a:r>
            <a:r>
              <a:rPr lang="en-US" sz="2000" b="1" i="1" dirty="0"/>
              <a:t>Left</a:t>
            </a:r>
            <a:r>
              <a:rPr lang="en-US" sz="2000" dirty="0"/>
              <a:t>. Before mapping variation in body weight, select appropriate cofactors to include in the analysis from your </a:t>
            </a:r>
            <a:r>
              <a:rPr lang="en-US" sz="2000" i="1" dirty="0">
                <a:solidFill>
                  <a:schemeClr val="accent1">
                    <a:lumMod val="75000"/>
                  </a:schemeClr>
                </a:solidFill>
              </a:rPr>
              <a:t>HS_RAT_GWAS </a:t>
            </a:r>
            <a:r>
              <a:rPr lang="en-US" sz="2000" dirty="0"/>
              <a:t>collection (</a:t>
            </a:r>
            <a:r>
              <a:rPr lang="en-US" sz="2000" dirty="0">
                <a:solidFill>
                  <a:srgbClr val="FF0000"/>
                </a:solidFill>
              </a:rPr>
              <a:t>red</a:t>
            </a:r>
            <a:r>
              <a:rPr lang="en-US" sz="2000" dirty="0"/>
              <a:t> arrow)</a:t>
            </a:r>
            <a:r>
              <a:rPr lang="en-US" sz="2000" i="1" dirty="0"/>
              <a:t>.</a:t>
            </a:r>
            <a:r>
              <a:rPr lang="en-US" sz="2000" b="1" i="1" dirty="0"/>
              <a:t> Covariates </a:t>
            </a:r>
            <a:r>
              <a:rPr lang="en-US" sz="2000" b="1" i="1" dirty="0">
                <a:solidFill>
                  <a:schemeClr val="accent1">
                    <a:lumMod val="75000"/>
                  </a:schemeClr>
                </a:solidFill>
              </a:rPr>
              <a:t>sex, center, and </a:t>
            </a:r>
            <a:r>
              <a:rPr lang="en-US" sz="2000" b="1" i="1" dirty="0" err="1">
                <a:solidFill>
                  <a:schemeClr val="accent1">
                    <a:lumMod val="75000"/>
                  </a:schemeClr>
                </a:solidFill>
              </a:rPr>
              <a:t>batchnumber</a:t>
            </a:r>
            <a:r>
              <a:rPr lang="en-US" sz="2000" dirty="0"/>
              <a:t> have been selected here for mapping. </a:t>
            </a:r>
            <a:r>
              <a:rPr lang="en-US" sz="2000" b="1" dirty="0">
                <a:solidFill>
                  <a:schemeClr val="accent1">
                    <a:lumMod val="75000"/>
                  </a:schemeClr>
                </a:solidFill>
              </a:rPr>
              <a:t>GEMMA </a:t>
            </a:r>
            <a:r>
              <a:rPr lang="en-US" sz="2000" dirty="0"/>
              <a:t>or</a:t>
            </a:r>
            <a:r>
              <a:rPr lang="en-US" sz="2000" b="1" dirty="0">
                <a:solidFill>
                  <a:schemeClr val="accent1">
                    <a:lumMod val="75000"/>
                  </a:schemeClr>
                </a:solidFill>
              </a:rPr>
              <a:t> </a:t>
            </a:r>
            <a:r>
              <a:rPr lang="en-US" sz="2000" i="1" dirty="0"/>
              <a:t>(</a:t>
            </a:r>
            <a:r>
              <a:rPr lang="en-US" sz="2000" b="1" i="1" dirty="0"/>
              <a:t>Right</a:t>
            </a:r>
            <a:r>
              <a:rPr lang="en-US" sz="2000" i="1" dirty="0"/>
              <a:t>)</a:t>
            </a:r>
            <a:r>
              <a:rPr lang="en-US" sz="2000" b="1" i="1" dirty="0"/>
              <a:t> </a:t>
            </a:r>
            <a:r>
              <a:rPr lang="en-US" sz="2000" b="1" i="1" dirty="0">
                <a:solidFill>
                  <a:schemeClr val="accent1">
                    <a:lumMod val="75000"/>
                  </a:schemeClr>
                </a:solidFill>
              </a:rPr>
              <a:t>R/</a:t>
            </a:r>
            <a:r>
              <a:rPr lang="en-US" sz="2000" b="1" i="1" dirty="0" err="1">
                <a:solidFill>
                  <a:schemeClr val="accent1">
                    <a:lumMod val="75000"/>
                  </a:schemeClr>
                </a:solidFill>
              </a:rPr>
              <a:t>qtl</a:t>
            </a:r>
            <a:r>
              <a:rPr lang="en-US" sz="2000" i="1" dirty="0"/>
              <a:t> </a:t>
            </a:r>
            <a:r>
              <a:rPr lang="en-US" sz="2000" dirty="0"/>
              <a:t>can be used for mapping the HS. In </a:t>
            </a:r>
            <a:r>
              <a:rPr lang="en-US" sz="2000" b="1" i="1" dirty="0">
                <a:solidFill>
                  <a:schemeClr val="accent1">
                    <a:lumMod val="75000"/>
                  </a:schemeClr>
                </a:solidFill>
              </a:rPr>
              <a:t>R/</a:t>
            </a:r>
            <a:r>
              <a:rPr lang="en-US" sz="2000" b="1" i="1" dirty="0" err="1">
                <a:solidFill>
                  <a:schemeClr val="accent1">
                    <a:lumMod val="75000"/>
                  </a:schemeClr>
                </a:solidFill>
              </a:rPr>
              <a:t>qtl</a:t>
            </a:r>
            <a:r>
              <a:rPr lang="en-US" sz="2000" dirty="0"/>
              <a:t>, 200 stratified permutations will run. Leave other default selections  as is. Click </a:t>
            </a:r>
            <a:r>
              <a:rPr lang="en-US" sz="2000" b="1" i="1" dirty="0">
                <a:solidFill>
                  <a:schemeClr val="accent6">
                    <a:lumMod val="75000"/>
                  </a:schemeClr>
                </a:solidFill>
              </a:rPr>
              <a:t>Compute</a:t>
            </a:r>
            <a:r>
              <a:rPr lang="en-US" sz="2000" dirty="0"/>
              <a:t>. </a:t>
            </a:r>
            <a:r>
              <a:rPr lang="en-US" sz="2000" b="1" i="1" dirty="0">
                <a:solidFill>
                  <a:schemeClr val="accent1">
                    <a:lumMod val="75000"/>
                  </a:schemeClr>
                </a:solidFill>
              </a:rPr>
              <a:t>Computing the Maps</a:t>
            </a:r>
            <a:r>
              <a:rPr lang="en-US" sz="2000" dirty="0">
                <a:solidFill>
                  <a:schemeClr val="accent1">
                    <a:lumMod val="75000"/>
                  </a:schemeClr>
                </a:solidFill>
              </a:rPr>
              <a:t> </a:t>
            </a:r>
            <a:r>
              <a:rPr lang="en-US" sz="2000" dirty="0"/>
              <a:t>progress bar will appear. Wait forever—just joking; but a good time for a coffee break (~45 min).</a:t>
            </a:r>
          </a:p>
        </p:txBody>
      </p:sp>
      <p:pic>
        <p:nvPicPr>
          <p:cNvPr id="12" name="Picture 11">
            <a:extLst>
              <a:ext uri="{FF2B5EF4-FFF2-40B4-BE49-F238E27FC236}">
                <a16:creationId xmlns:a16="http://schemas.microsoft.com/office/drawing/2014/main" id="{46B54802-27C1-B04B-8453-7F0FDF2A3EA6}"/>
              </a:ext>
            </a:extLst>
          </p:cNvPr>
          <p:cNvPicPr>
            <a:picLocks noChangeAspect="1"/>
          </p:cNvPicPr>
          <p:nvPr/>
        </p:nvPicPr>
        <p:blipFill rotWithShape="1">
          <a:blip r:embed="rId4"/>
          <a:srcRect t="10932" b="14728"/>
          <a:stretch/>
        </p:blipFill>
        <p:spPr>
          <a:xfrm>
            <a:off x="0" y="512910"/>
            <a:ext cx="4743892" cy="401489"/>
          </a:xfrm>
          <a:prstGeom prst="rect">
            <a:avLst/>
          </a:prstGeom>
        </p:spPr>
      </p:pic>
      <p:sp>
        <p:nvSpPr>
          <p:cNvPr id="15" name="Rectangle 14">
            <a:extLst>
              <a:ext uri="{FF2B5EF4-FFF2-40B4-BE49-F238E27FC236}">
                <a16:creationId xmlns:a16="http://schemas.microsoft.com/office/drawing/2014/main" id="{D479BC1D-5F62-824E-B37E-2E3A1E88EC6B}"/>
              </a:ext>
            </a:extLst>
          </p:cNvPr>
          <p:cNvSpPr/>
          <p:nvPr/>
        </p:nvSpPr>
        <p:spPr>
          <a:xfrm>
            <a:off x="9660" y="16042"/>
            <a:ext cx="9524305" cy="523220"/>
          </a:xfrm>
          <a:prstGeom prst="rect">
            <a:avLst/>
          </a:prstGeom>
        </p:spPr>
        <p:txBody>
          <a:bodyPr wrap="square">
            <a:spAutoFit/>
          </a:bodyPr>
          <a:lstStyle/>
          <a:p>
            <a:r>
              <a:rPr lang="en-US" sz="2800" b="1" i="1" dirty="0">
                <a:solidFill>
                  <a:schemeClr val="accent1">
                    <a:lumMod val="75000"/>
                  </a:schemeClr>
                </a:solidFill>
              </a:rPr>
              <a:t>Selecting covariates for mapping (all cases)</a:t>
            </a:r>
            <a:endParaRPr lang="en-US" sz="2000" i="1" dirty="0">
              <a:solidFill>
                <a:schemeClr val="accent1">
                  <a:lumMod val="75000"/>
                </a:schemeClr>
              </a:solidFill>
            </a:endParaRPr>
          </a:p>
        </p:txBody>
      </p:sp>
      <p:sp>
        <p:nvSpPr>
          <p:cNvPr id="18" name="Left Arrow 17">
            <a:extLst>
              <a:ext uri="{FF2B5EF4-FFF2-40B4-BE49-F238E27FC236}">
                <a16:creationId xmlns:a16="http://schemas.microsoft.com/office/drawing/2014/main" id="{3BA8761E-1A1E-4443-9A5C-7D100B3162C6}"/>
              </a:ext>
            </a:extLst>
          </p:cNvPr>
          <p:cNvSpPr/>
          <p:nvPr/>
        </p:nvSpPr>
        <p:spPr>
          <a:xfrm rot="18858260">
            <a:off x="2785553" y="3512166"/>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40" name="Picture 39">
            <a:extLst>
              <a:ext uri="{FF2B5EF4-FFF2-40B4-BE49-F238E27FC236}">
                <a16:creationId xmlns:a16="http://schemas.microsoft.com/office/drawing/2014/main" id="{C2A0D480-F5A0-6E48-B024-B4A3BD2BA8F6}"/>
              </a:ext>
            </a:extLst>
          </p:cNvPr>
          <p:cNvPicPr>
            <a:picLocks noChangeAspect="1"/>
          </p:cNvPicPr>
          <p:nvPr/>
        </p:nvPicPr>
        <p:blipFill>
          <a:blip r:embed="rId5"/>
          <a:stretch>
            <a:fillRect/>
          </a:stretch>
        </p:blipFill>
        <p:spPr>
          <a:xfrm>
            <a:off x="8953143" y="94130"/>
            <a:ext cx="3064045" cy="5131451"/>
          </a:xfrm>
          <a:prstGeom prst="rect">
            <a:avLst/>
          </a:prstGeom>
        </p:spPr>
      </p:pic>
      <p:cxnSp>
        <p:nvCxnSpPr>
          <p:cNvPr id="26" name="Curved Connector 25">
            <a:extLst>
              <a:ext uri="{FF2B5EF4-FFF2-40B4-BE49-F238E27FC236}">
                <a16:creationId xmlns:a16="http://schemas.microsoft.com/office/drawing/2014/main" id="{E9B85666-B94A-0340-BDEB-53DDA40CCE15}"/>
              </a:ext>
            </a:extLst>
          </p:cNvPr>
          <p:cNvCxnSpPr>
            <a:cxnSpLocks/>
          </p:cNvCxnSpPr>
          <p:nvPr/>
        </p:nvCxnSpPr>
        <p:spPr>
          <a:xfrm rot="10800000">
            <a:off x="7073153" y="2649071"/>
            <a:ext cx="2460818" cy="2272556"/>
          </a:xfrm>
          <a:prstGeom prst="curvedConnector3">
            <a:avLst>
              <a:gd name="adj1" fmla="val 50000"/>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835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4E380E-85D0-3749-B7C2-4A45227B1108}"/>
              </a:ext>
            </a:extLst>
          </p:cNvPr>
          <p:cNvPicPr>
            <a:picLocks noChangeAspect="1"/>
          </p:cNvPicPr>
          <p:nvPr/>
        </p:nvPicPr>
        <p:blipFill rotWithShape="1">
          <a:blip r:embed="rId2"/>
          <a:srcRect l="1222" r="1628" b="3992"/>
          <a:stretch/>
        </p:blipFill>
        <p:spPr>
          <a:xfrm>
            <a:off x="0" y="659221"/>
            <a:ext cx="12145348" cy="4720854"/>
          </a:xfrm>
          <a:prstGeom prst="rect">
            <a:avLst/>
          </a:prstGeom>
        </p:spPr>
      </p:pic>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359807" y="5526741"/>
            <a:ext cx="11702205" cy="1507920"/>
          </a:xfrm>
        </p:spPr>
        <p:txBody>
          <a:bodyPr>
            <a:normAutofit/>
          </a:bodyPr>
          <a:lstStyle/>
          <a:p>
            <a:pPr algn="l"/>
            <a:r>
              <a:rPr lang="en-US" sz="2000" b="1" dirty="0"/>
              <a:t>Slide 13</a:t>
            </a:r>
            <a:r>
              <a:rPr lang="en-US" sz="2000" dirty="0"/>
              <a:t>. </a:t>
            </a:r>
            <a:r>
              <a:rPr lang="en-US" sz="2000" b="1" i="1" dirty="0"/>
              <a:t>Top</a:t>
            </a:r>
            <a:r>
              <a:rPr lang="en-US" sz="2000" dirty="0"/>
              <a:t>. Maps for both males and females with three cofactors: </a:t>
            </a:r>
            <a:r>
              <a:rPr lang="en-US" sz="2000" b="1" i="1" dirty="0">
                <a:solidFill>
                  <a:schemeClr val="accent1">
                    <a:lumMod val="75000"/>
                  </a:schemeClr>
                </a:solidFill>
              </a:rPr>
              <a:t>batch</a:t>
            </a:r>
            <a:r>
              <a:rPr lang="en-US" sz="2000" dirty="0"/>
              <a:t>, </a:t>
            </a:r>
            <a:r>
              <a:rPr lang="en-US" sz="2000" b="1" i="1" dirty="0">
                <a:solidFill>
                  <a:schemeClr val="accent1">
                    <a:lumMod val="75000"/>
                  </a:schemeClr>
                </a:solidFill>
              </a:rPr>
              <a:t>sex</a:t>
            </a:r>
            <a:r>
              <a:rPr lang="en-US" sz="2000" dirty="0"/>
              <a:t>, and </a:t>
            </a:r>
            <a:r>
              <a:rPr lang="en-US" sz="2000" b="1" i="1" dirty="0">
                <a:solidFill>
                  <a:schemeClr val="accent1">
                    <a:lumMod val="75000"/>
                  </a:schemeClr>
                </a:solidFill>
              </a:rPr>
              <a:t>center</a:t>
            </a:r>
            <a:r>
              <a:rPr lang="en-US" sz="2000" dirty="0"/>
              <a:t> (HSR_10443, 10444, 10446). The </a:t>
            </a:r>
            <a:r>
              <a:rPr lang="en-US" sz="2000" i="1" dirty="0"/>
              <a:t>x</a:t>
            </a:r>
            <a:r>
              <a:rPr lang="en-US" sz="2000" dirty="0"/>
              <a:t>-axis lists chromosomes on a </a:t>
            </a:r>
            <a:r>
              <a:rPr lang="en-US" sz="2000" dirty="0" err="1"/>
              <a:t>megabase</a:t>
            </a:r>
            <a:r>
              <a:rPr lang="en-US" sz="2000" dirty="0"/>
              <a:t> (Mb) scale, except </a:t>
            </a:r>
            <a:r>
              <a:rPr lang="en-US" sz="2000" dirty="0" err="1"/>
              <a:t>Chr</a:t>
            </a:r>
            <a:r>
              <a:rPr lang="en-US" sz="2000" dirty="0"/>
              <a:t> X and Y. The </a:t>
            </a:r>
            <a:r>
              <a:rPr lang="en-US" sz="2000" i="1" dirty="0"/>
              <a:t>y</a:t>
            </a:r>
            <a:r>
              <a:rPr lang="en-US" sz="2000" dirty="0"/>
              <a:t>-axis is minus the logarithm of the  linkage probability (–log </a:t>
            </a:r>
            <a:r>
              <a:rPr lang="en-US" sz="2000" i="1" dirty="0"/>
              <a:t>p</a:t>
            </a:r>
            <a:r>
              <a:rPr lang="en-US" sz="2000" dirty="0"/>
              <a:t>). The </a:t>
            </a:r>
            <a:r>
              <a:rPr lang="en-US" sz="2000" dirty="0" err="1"/>
              <a:t>Chr</a:t>
            </a:r>
            <a:r>
              <a:rPr lang="en-US" sz="2000" dirty="0"/>
              <a:t> 14 locus has a peak linkage of about 6.4. These maps can be zoomed to single chromosome level or even small parts of chromosomes.</a:t>
            </a:r>
            <a:endParaRPr lang="en-US" sz="2000" b="1" dirty="0"/>
          </a:p>
        </p:txBody>
      </p:sp>
      <p:sp>
        <p:nvSpPr>
          <p:cNvPr id="9" name="Rectangle 8">
            <a:extLst>
              <a:ext uri="{FF2B5EF4-FFF2-40B4-BE49-F238E27FC236}">
                <a16:creationId xmlns:a16="http://schemas.microsoft.com/office/drawing/2014/main" id="{BA567665-C858-D24E-B017-493975EBDCCF}"/>
              </a:ext>
            </a:extLst>
          </p:cNvPr>
          <p:cNvSpPr/>
          <p:nvPr/>
        </p:nvSpPr>
        <p:spPr>
          <a:xfrm>
            <a:off x="19404" y="-22115"/>
            <a:ext cx="11128207" cy="523220"/>
          </a:xfrm>
          <a:prstGeom prst="rect">
            <a:avLst/>
          </a:prstGeom>
        </p:spPr>
        <p:txBody>
          <a:bodyPr wrap="square">
            <a:spAutoFit/>
          </a:bodyPr>
          <a:lstStyle/>
          <a:p>
            <a:r>
              <a:rPr lang="en-US" sz="2800" b="1" i="1" dirty="0">
                <a:solidFill>
                  <a:schemeClr val="accent1">
                    <a:lumMod val="75000"/>
                  </a:schemeClr>
                </a:solidFill>
              </a:rPr>
              <a:t>Maps for body weight with cofactors with GEMMA (</a:t>
            </a:r>
            <a:r>
              <a:rPr lang="en-US" sz="2400" b="1" i="1" dirty="0">
                <a:solidFill>
                  <a:schemeClr val="accent1">
                    <a:lumMod val="75000"/>
                  </a:schemeClr>
                </a:solidFill>
              </a:rPr>
              <a:t>about 45 minute job</a:t>
            </a:r>
            <a:r>
              <a:rPr lang="en-US" sz="2800" b="1" i="1" dirty="0">
                <a:solidFill>
                  <a:schemeClr val="accent1">
                    <a:lumMod val="75000"/>
                  </a:schemeClr>
                </a:solidFill>
              </a:rPr>
              <a:t>)</a:t>
            </a:r>
            <a:endParaRPr lang="en-US" sz="2000" i="1" dirty="0">
              <a:solidFill>
                <a:schemeClr val="accent1">
                  <a:lumMod val="75000"/>
                </a:schemeClr>
              </a:solidFill>
            </a:endParaRPr>
          </a:p>
        </p:txBody>
      </p:sp>
    </p:spTree>
    <p:extLst>
      <p:ext uri="{BB962C8B-B14F-4D97-AF65-F5344CB8AC3E}">
        <p14:creationId xmlns:p14="http://schemas.microsoft.com/office/powerpoint/2010/main" val="548668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C49D64-2408-1B47-92B2-FDB304309DE6}"/>
              </a:ext>
            </a:extLst>
          </p:cNvPr>
          <p:cNvPicPr>
            <a:picLocks noChangeAspect="1"/>
          </p:cNvPicPr>
          <p:nvPr/>
        </p:nvPicPr>
        <p:blipFill rotWithShape="1">
          <a:blip r:embed="rId2"/>
          <a:srcRect l="247" t="-311" r="-247" b="75393"/>
          <a:stretch/>
        </p:blipFill>
        <p:spPr>
          <a:xfrm>
            <a:off x="0" y="382772"/>
            <a:ext cx="8612372" cy="5592728"/>
          </a:xfrm>
          <a:prstGeom prst="rect">
            <a:avLst/>
          </a:prstGeom>
        </p:spPr>
      </p:pic>
      <p:pic>
        <p:nvPicPr>
          <p:cNvPr id="10" name="Picture 9">
            <a:extLst>
              <a:ext uri="{FF2B5EF4-FFF2-40B4-BE49-F238E27FC236}">
                <a16:creationId xmlns:a16="http://schemas.microsoft.com/office/drawing/2014/main" id="{B1C91CD8-34B0-3240-9A00-C58F4551E096}"/>
              </a:ext>
            </a:extLst>
          </p:cNvPr>
          <p:cNvPicPr>
            <a:picLocks noChangeAspect="1"/>
          </p:cNvPicPr>
          <p:nvPr/>
        </p:nvPicPr>
        <p:blipFill>
          <a:blip r:embed="rId3"/>
          <a:stretch>
            <a:fillRect/>
          </a:stretch>
        </p:blipFill>
        <p:spPr>
          <a:xfrm>
            <a:off x="9569925" y="0"/>
            <a:ext cx="2643340" cy="6858000"/>
          </a:xfrm>
          <a:prstGeom prst="rect">
            <a:avLst/>
          </a:prstGeom>
        </p:spPr>
      </p:pic>
      <p:sp>
        <p:nvSpPr>
          <p:cNvPr id="2" name="Rectangle 1">
            <a:extLst>
              <a:ext uri="{FF2B5EF4-FFF2-40B4-BE49-F238E27FC236}">
                <a16:creationId xmlns:a16="http://schemas.microsoft.com/office/drawing/2014/main" id="{423FD2B4-3052-2748-BC4E-C776BBC00F1E}"/>
              </a:ext>
            </a:extLst>
          </p:cNvPr>
          <p:cNvSpPr/>
          <p:nvPr/>
        </p:nvSpPr>
        <p:spPr>
          <a:xfrm>
            <a:off x="4045001" y="57875"/>
            <a:ext cx="437940" cy="307777"/>
          </a:xfrm>
          <a:prstGeom prst="rect">
            <a:avLst/>
          </a:prstGeom>
        </p:spPr>
        <p:txBody>
          <a:bodyPr wrap="none">
            <a:spAutoFit/>
          </a:bodyPr>
          <a:lstStyle/>
          <a:p>
            <a:r>
              <a:rPr lang="en-US" sz="1400" b="1" dirty="0">
                <a:solidFill>
                  <a:schemeClr val="bg1"/>
                </a:solidFill>
              </a:rPr>
              <a:t>Mb</a:t>
            </a:r>
            <a:endParaRPr lang="en-US" dirty="0"/>
          </a:p>
        </p:txBody>
      </p:sp>
      <p:sp>
        <p:nvSpPr>
          <p:cNvPr id="8" name="Rectangle 7">
            <a:extLst>
              <a:ext uri="{FF2B5EF4-FFF2-40B4-BE49-F238E27FC236}">
                <a16:creationId xmlns:a16="http://schemas.microsoft.com/office/drawing/2014/main" id="{90DE226A-6CCF-2044-A9B6-CB3AF91E229E}"/>
              </a:ext>
            </a:extLst>
          </p:cNvPr>
          <p:cNvSpPr/>
          <p:nvPr/>
        </p:nvSpPr>
        <p:spPr>
          <a:xfrm>
            <a:off x="11546" y="-5702"/>
            <a:ext cx="3359324" cy="523220"/>
          </a:xfrm>
          <a:prstGeom prst="rect">
            <a:avLst/>
          </a:prstGeom>
        </p:spPr>
        <p:txBody>
          <a:bodyPr wrap="square">
            <a:spAutoFit/>
          </a:bodyPr>
          <a:lstStyle/>
          <a:p>
            <a:r>
              <a:rPr lang="en-US" sz="2800" b="1" i="1" dirty="0">
                <a:solidFill>
                  <a:schemeClr val="accent1">
                    <a:lumMod val="75000"/>
                  </a:schemeClr>
                </a:solidFill>
              </a:rPr>
              <a:t>Linkage results table</a:t>
            </a:r>
            <a:endParaRPr lang="en-US" sz="2000" i="1" dirty="0">
              <a:solidFill>
                <a:schemeClr val="accent1">
                  <a:lumMod val="75000"/>
                </a:schemeClr>
              </a:solidFill>
            </a:endParaRPr>
          </a:p>
        </p:txBody>
      </p:sp>
      <p:pic>
        <p:nvPicPr>
          <p:cNvPr id="7" name="Picture 6">
            <a:extLst>
              <a:ext uri="{FF2B5EF4-FFF2-40B4-BE49-F238E27FC236}">
                <a16:creationId xmlns:a16="http://schemas.microsoft.com/office/drawing/2014/main" id="{4B392636-9105-6D42-B457-923C1FDD0F39}"/>
              </a:ext>
            </a:extLst>
          </p:cNvPr>
          <p:cNvPicPr>
            <a:picLocks noChangeAspect="1"/>
          </p:cNvPicPr>
          <p:nvPr/>
        </p:nvPicPr>
        <p:blipFill>
          <a:blip r:embed="rId4"/>
          <a:stretch>
            <a:fillRect/>
          </a:stretch>
        </p:blipFill>
        <p:spPr>
          <a:xfrm>
            <a:off x="8472395" y="0"/>
            <a:ext cx="2822585" cy="6858000"/>
          </a:xfrm>
          <a:prstGeom prst="rect">
            <a:avLst/>
          </a:prstGeom>
        </p:spPr>
      </p:pic>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1" y="5345200"/>
            <a:ext cx="12191999" cy="1512800"/>
          </a:xfrm>
          <a:solidFill>
            <a:schemeClr val="bg1"/>
          </a:solidFill>
        </p:spPr>
        <p:txBody>
          <a:bodyPr>
            <a:normAutofit/>
          </a:bodyPr>
          <a:lstStyle/>
          <a:p>
            <a:pPr algn="l"/>
            <a:endParaRPr lang="en-US" sz="200" b="1" dirty="0"/>
          </a:p>
          <a:p>
            <a:pPr algn="l"/>
            <a:r>
              <a:rPr lang="en-US" sz="2000" b="1" dirty="0"/>
              <a:t>Slide 14</a:t>
            </a:r>
            <a:r>
              <a:rPr lang="en-US" sz="2000" dirty="0"/>
              <a:t>. </a:t>
            </a:r>
            <a:r>
              <a:rPr lang="en-US" sz="2000" b="1" i="1" dirty="0"/>
              <a:t>Left</a:t>
            </a:r>
            <a:r>
              <a:rPr lang="en-US" sz="2000" dirty="0"/>
              <a:t>. Table of the –log </a:t>
            </a:r>
            <a:r>
              <a:rPr lang="en-US" sz="2000" i="1" dirty="0"/>
              <a:t>p</a:t>
            </a:r>
            <a:r>
              <a:rPr lang="en-US" sz="2000" dirty="0"/>
              <a:t> linkage scores sorted from high to low by marker and position. The highest score for body weight is 6.4 on </a:t>
            </a:r>
            <a:r>
              <a:rPr lang="en-US" sz="2000" dirty="0" err="1"/>
              <a:t>Chr</a:t>
            </a:r>
            <a:r>
              <a:rPr lang="en-US" sz="2000" dirty="0"/>
              <a:t> 14 at </a:t>
            </a:r>
            <a:r>
              <a:rPr lang="en-US" sz="2000" i="1" dirty="0">
                <a:solidFill>
                  <a:srgbClr val="336699"/>
                </a:solidFill>
              </a:rPr>
              <a:t>16.851818</a:t>
            </a:r>
            <a:r>
              <a:rPr lang="en-US" sz="2000" dirty="0"/>
              <a:t> at Mb. </a:t>
            </a:r>
            <a:r>
              <a:rPr lang="en-US" sz="2000" b="1" i="1" dirty="0"/>
              <a:t>Middle</a:t>
            </a:r>
            <a:r>
              <a:rPr lang="en-US" sz="2000" dirty="0"/>
              <a:t> and </a:t>
            </a:r>
            <a:r>
              <a:rPr lang="en-US" sz="2000" b="1" i="1" dirty="0"/>
              <a:t>Right</a:t>
            </a:r>
            <a:r>
              <a:rPr lang="en-US" sz="2000" dirty="0"/>
              <a:t>. A 1.5 confidence interval drop in both proximal (top arrows) and distal (bottom arrows) directions from the peak is used to define an approximate confidence interval (CI). Sets of red arrows mark approximate 1.5 CIs.</a:t>
            </a:r>
          </a:p>
        </p:txBody>
      </p:sp>
    </p:spTree>
    <p:extLst>
      <p:ext uri="{BB962C8B-B14F-4D97-AF65-F5344CB8AC3E}">
        <p14:creationId xmlns:p14="http://schemas.microsoft.com/office/powerpoint/2010/main" val="1286743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196769" y="4143450"/>
            <a:ext cx="8021255" cy="2575654"/>
          </a:xfrm>
        </p:spPr>
        <p:txBody>
          <a:bodyPr>
            <a:normAutofit lnSpcReduction="10000"/>
          </a:bodyPr>
          <a:lstStyle/>
          <a:p>
            <a:pPr algn="l"/>
            <a:r>
              <a:rPr lang="en-US" sz="2000" b="1" dirty="0"/>
              <a:t>Slide 15</a:t>
            </a:r>
            <a:r>
              <a:rPr lang="en-US" sz="2000" dirty="0"/>
              <a:t>. </a:t>
            </a:r>
            <a:r>
              <a:rPr lang="en-US" sz="2000" b="1" i="1" dirty="0"/>
              <a:t>Left</a:t>
            </a:r>
            <a:r>
              <a:rPr lang="en-US" sz="2000" dirty="0"/>
              <a:t>. Peak linkage computed for 2000 stratified permutations of phenotypes within </a:t>
            </a:r>
            <a:r>
              <a:rPr lang="en-US" sz="2000" b="1" i="1" dirty="0">
                <a:solidFill>
                  <a:schemeClr val="accent1">
                    <a:lumMod val="75000"/>
                  </a:schemeClr>
                </a:solidFill>
              </a:rPr>
              <a:t>cofactors</a:t>
            </a:r>
            <a:r>
              <a:rPr lang="en-US" sz="2000" dirty="0"/>
              <a:t> when using R/</a:t>
            </a:r>
            <a:r>
              <a:rPr lang="en-US" sz="2000" dirty="0" err="1"/>
              <a:t>qtl</a:t>
            </a:r>
            <a:r>
              <a:rPr lang="en-US" sz="2000" dirty="0"/>
              <a:t>. In this example, only 15 of 2000 permutations have LOD peaks greater than 4.64. The genome-wide alpha of linkage to </a:t>
            </a:r>
            <a:r>
              <a:rPr lang="en-US" sz="2000" dirty="0" err="1"/>
              <a:t>Chr</a:t>
            </a:r>
            <a:r>
              <a:rPr lang="en-US" sz="2000" dirty="0"/>
              <a:t> 11 is therefore </a:t>
            </a:r>
            <a:r>
              <a:rPr lang="en-US" sz="2000" i="1" dirty="0"/>
              <a:t>p</a:t>
            </a:r>
            <a:r>
              <a:rPr lang="en-US" sz="2000" dirty="0"/>
              <a:t> &lt;0.01. </a:t>
            </a:r>
            <a:r>
              <a:rPr lang="en-US" sz="2000" b="1" i="1" dirty="0"/>
              <a:t>Right</a:t>
            </a:r>
            <a:r>
              <a:rPr lang="en-US" sz="2000" dirty="0"/>
              <a:t>. The permutation results can be downloaded as comma-separated-value text files. Here data have been entered into Excel to highlight the few permutations that exceed the value of the locus of 4.64. Note that each permutation run will provide somewhat different thresholds. Before publication compute thresholds using at 1000 – 2000 permutations—currently an overnight calculation of HS rats. </a:t>
            </a:r>
          </a:p>
        </p:txBody>
      </p:sp>
      <p:sp>
        <p:nvSpPr>
          <p:cNvPr id="2" name="Rectangle 1">
            <a:extLst>
              <a:ext uri="{FF2B5EF4-FFF2-40B4-BE49-F238E27FC236}">
                <a16:creationId xmlns:a16="http://schemas.microsoft.com/office/drawing/2014/main" id="{423FD2B4-3052-2748-BC4E-C776BBC00F1E}"/>
              </a:ext>
            </a:extLst>
          </p:cNvPr>
          <p:cNvSpPr/>
          <p:nvPr/>
        </p:nvSpPr>
        <p:spPr>
          <a:xfrm>
            <a:off x="4045001" y="57875"/>
            <a:ext cx="437940" cy="307777"/>
          </a:xfrm>
          <a:prstGeom prst="rect">
            <a:avLst/>
          </a:prstGeom>
        </p:spPr>
        <p:txBody>
          <a:bodyPr wrap="none">
            <a:spAutoFit/>
          </a:bodyPr>
          <a:lstStyle/>
          <a:p>
            <a:r>
              <a:rPr lang="en-US" sz="1400" b="1" dirty="0">
                <a:solidFill>
                  <a:schemeClr val="bg1"/>
                </a:solidFill>
              </a:rPr>
              <a:t>Mb</a:t>
            </a:r>
            <a:endParaRPr lang="en-US" dirty="0"/>
          </a:p>
        </p:txBody>
      </p:sp>
      <p:sp>
        <p:nvSpPr>
          <p:cNvPr id="17" name="Rectangle 16">
            <a:extLst>
              <a:ext uri="{FF2B5EF4-FFF2-40B4-BE49-F238E27FC236}">
                <a16:creationId xmlns:a16="http://schemas.microsoft.com/office/drawing/2014/main" id="{ECDECFB0-D065-F54A-9644-48843FBC678B}"/>
              </a:ext>
            </a:extLst>
          </p:cNvPr>
          <p:cNvSpPr/>
          <p:nvPr/>
        </p:nvSpPr>
        <p:spPr>
          <a:xfrm>
            <a:off x="14455" y="0"/>
            <a:ext cx="4634217" cy="523220"/>
          </a:xfrm>
          <a:prstGeom prst="rect">
            <a:avLst/>
          </a:prstGeom>
        </p:spPr>
        <p:txBody>
          <a:bodyPr wrap="none">
            <a:spAutoFit/>
          </a:bodyPr>
          <a:lstStyle/>
          <a:p>
            <a:r>
              <a:rPr lang="en-US" sz="2800" b="1" i="1" dirty="0">
                <a:solidFill>
                  <a:schemeClr val="accent1">
                    <a:lumMod val="75000"/>
                  </a:schemeClr>
                </a:solidFill>
              </a:rPr>
              <a:t>Stratified permutation testing</a:t>
            </a:r>
            <a:endParaRPr lang="en-US" sz="2800" dirty="0">
              <a:solidFill>
                <a:schemeClr val="accent1">
                  <a:lumMod val="75000"/>
                </a:schemeClr>
              </a:solidFill>
            </a:endParaRPr>
          </a:p>
        </p:txBody>
      </p:sp>
      <p:pic>
        <p:nvPicPr>
          <p:cNvPr id="5" name="Picture 4">
            <a:extLst>
              <a:ext uri="{FF2B5EF4-FFF2-40B4-BE49-F238E27FC236}">
                <a16:creationId xmlns:a16="http://schemas.microsoft.com/office/drawing/2014/main" id="{106A5F64-38D7-6A49-8103-0A800CD7E447}"/>
              </a:ext>
            </a:extLst>
          </p:cNvPr>
          <p:cNvPicPr>
            <a:picLocks noChangeAspect="1"/>
          </p:cNvPicPr>
          <p:nvPr/>
        </p:nvPicPr>
        <p:blipFill rotWithShape="1">
          <a:blip r:embed="rId2"/>
          <a:srcRect t="14339"/>
          <a:stretch/>
        </p:blipFill>
        <p:spPr>
          <a:xfrm>
            <a:off x="311875" y="555582"/>
            <a:ext cx="6443400" cy="3249913"/>
          </a:xfrm>
          <a:prstGeom prst="rect">
            <a:avLst/>
          </a:prstGeom>
        </p:spPr>
      </p:pic>
      <p:pic>
        <p:nvPicPr>
          <p:cNvPr id="7" name="Picture 6">
            <a:extLst>
              <a:ext uri="{FF2B5EF4-FFF2-40B4-BE49-F238E27FC236}">
                <a16:creationId xmlns:a16="http://schemas.microsoft.com/office/drawing/2014/main" id="{BFFC8A66-95B1-DC40-B592-F5BDA613ACE3}"/>
              </a:ext>
            </a:extLst>
          </p:cNvPr>
          <p:cNvPicPr>
            <a:picLocks noChangeAspect="1"/>
          </p:cNvPicPr>
          <p:nvPr/>
        </p:nvPicPr>
        <p:blipFill>
          <a:blip r:embed="rId3"/>
          <a:stretch>
            <a:fillRect/>
          </a:stretch>
        </p:blipFill>
        <p:spPr>
          <a:xfrm>
            <a:off x="6246470" y="0"/>
            <a:ext cx="5324595" cy="421829"/>
          </a:xfrm>
          <a:prstGeom prst="rect">
            <a:avLst/>
          </a:prstGeom>
        </p:spPr>
      </p:pic>
      <p:pic>
        <p:nvPicPr>
          <p:cNvPr id="10" name="Picture 9">
            <a:extLst>
              <a:ext uri="{FF2B5EF4-FFF2-40B4-BE49-F238E27FC236}">
                <a16:creationId xmlns:a16="http://schemas.microsoft.com/office/drawing/2014/main" id="{00FA19BD-676C-634A-99FE-EC2D724B24FF}"/>
              </a:ext>
            </a:extLst>
          </p:cNvPr>
          <p:cNvPicPr>
            <a:picLocks noChangeAspect="1"/>
          </p:cNvPicPr>
          <p:nvPr/>
        </p:nvPicPr>
        <p:blipFill>
          <a:blip r:embed="rId4"/>
          <a:stretch>
            <a:fillRect/>
          </a:stretch>
        </p:blipFill>
        <p:spPr>
          <a:xfrm>
            <a:off x="8642367" y="405112"/>
            <a:ext cx="3129086" cy="6407686"/>
          </a:xfrm>
          <a:prstGeom prst="rect">
            <a:avLst/>
          </a:prstGeom>
        </p:spPr>
      </p:pic>
      <p:sp>
        <p:nvSpPr>
          <p:cNvPr id="18" name="Left Arrow 17">
            <a:extLst>
              <a:ext uri="{FF2B5EF4-FFF2-40B4-BE49-F238E27FC236}">
                <a16:creationId xmlns:a16="http://schemas.microsoft.com/office/drawing/2014/main" id="{5D1DC6FF-FACB-564C-AC08-6494850F6D9F}"/>
              </a:ext>
            </a:extLst>
          </p:cNvPr>
          <p:cNvSpPr/>
          <p:nvPr/>
        </p:nvSpPr>
        <p:spPr>
          <a:xfrm rot="16200000">
            <a:off x="4430117" y="2600327"/>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Rectangle 10">
            <a:extLst>
              <a:ext uri="{FF2B5EF4-FFF2-40B4-BE49-F238E27FC236}">
                <a16:creationId xmlns:a16="http://schemas.microsoft.com/office/drawing/2014/main" id="{8DD23A01-6122-7D46-BB04-F7779618C6B5}"/>
              </a:ext>
            </a:extLst>
          </p:cNvPr>
          <p:cNvSpPr/>
          <p:nvPr/>
        </p:nvSpPr>
        <p:spPr>
          <a:xfrm>
            <a:off x="4387173" y="2156311"/>
            <a:ext cx="593432" cy="369332"/>
          </a:xfrm>
          <a:prstGeom prst="rect">
            <a:avLst/>
          </a:prstGeom>
        </p:spPr>
        <p:txBody>
          <a:bodyPr wrap="none">
            <a:spAutoFit/>
          </a:bodyPr>
          <a:lstStyle/>
          <a:p>
            <a:r>
              <a:rPr lang="en-US" dirty="0"/>
              <a:t>4.64</a:t>
            </a:r>
          </a:p>
        </p:txBody>
      </p:sp>
    </p:spTree>
    <p:extLst>
      <p:ext uri="{BB962C8B-B14F-4D97-AF65-F5344CB8AC3E}">
        <p14:creationId xmlns:p14="http://schemas.microsoft.com/office/powerpoint/2010/main" val="1313595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343096" y="6366076"/>
            <a:ext cx="10838048" cy="387748"/>
          </a:xfrm>
        </p:spPr>
        <p:txBody>
          <a:bodyPr>
            <a:normAutofit/>
          </a:bodyPr>
          <a:lstStyle/>
          <a:p>
            <a:pPr algn="l"/>
            <a:r>
              <a:rPr lang="en-US" sz="2000" b="1" dirty="0"/>
              <a:t>Slide 16</a:t>
            </a:r>
            <a:r>
              <a:rPr lang="en-US" sz="2000" dirty="0"/>
              <a:t>. Eight simple steps (clues) highlighted from the </a:t>
            </a:r>
            <a:r>
              <a:rPr lang="en-US" sz="2000" dirty="0" err="1"/>
              <a:t>GeneNetwork</a:t>
            </a:r>
            <a:r>
              <a:rPr lang="en-US" sz="2000" dirty="0"/>
              <a:t> interface</a:t>
            </a:r>
            <a:endParaRPr lang="en-US" sz="2000" b="1" dirty="0"/>
          </a:p>
        </p:txBody>
      </p:sp>
      <p:sp>
        <p:nvSpPr>
          <p:cNvPr id="9" name="Rectangle 8">
            <a:extLst>
              <a:ext uri="{FF2B5EF4-FFF2-40B4-BE49-F238E27FC236}">
                <a16:creationId xmlns:a16="http://schemas.microsoft.com/office/drawing/2014/main" id="{BA567665-C858-D24E-B017-493975EBDCCF}"/>
              </a:ext>
            </a:extLst>
          </p:cNvPr>
          <p:cNvSpPr/>
          <p:nvPr/>
        </p:nvSpPr>
        <p:spPr>
          <a:xfrm>
            <a:off x="15946" y="1"/>
            <a:ext cx="11853381" cy="523220"/>
          </a:xfrm>
          <a:prstGeom prst="rect">
            <a:avLst/>
          </a:prstGeom>
        </p:spPr>
        <p:txBody>
          <a:bodyPr wrap="square">
            <a:spAutoFit/>
          </a:bodyPr>
          <a:lstStyle/>
          <a:p>
            <a:r>
              <a:rPr lang="en-US" sz="2800" b="1" i="1" dirty="0">
                <a:solidFill>
                  <a:schemeClr val="accent1">
                    <a:lumMod val="75000"/>
                  </a:schemeClr>
                </a:solidFill>
              </a:rPr>
              <a:t>Test question: </a:t>
            </a:r>
            <a:r>
              <a:rPr lang="en-US" sz="2400" b="1" i="1" dirty="0">
                <a:solidFill>
                  <a:schemeClr val="accent1">
                    <a:lumMod val="75000"/>
                  </a:schemeClr>
                </a:solidFill>
              </a:rPr>
              <a:t>Map male weight from NY correcting for batch and  </a:t>
            </a:r>
            <a:r>
              <a:rPr lang="en-US" sz="2400" b="1" i="1" dirty="0">
                <a:solidFill>
                  <a:srgbClr val="C00000"/>
                </a:solidFill>
              </a:rPr>
              <a:t>excluding</a:t>
            </a:r>
            <a:r>
              <a:rPr lang="en-US" sz="2400" b="1" i="1" dirty="0">
                <a:solidFill>
                  <a:schemeClr val="accent1">
                    <a:lumMod val="75000"/>
                  </a:schemeClr>
                </a:solidFill>
              </a:rPr>
              <a:t> 17 outliers</a:t>
            </a:r>
            <a:endParaRPr lang="en-US" sz="2000" i="1" dirty="0">
              <a:solidFill>
                <a:schemeClr val="accent1">
                  <a:lumMod val="75000"/>
                </a:schemeClr>
              </a:solidFill>
            </a:endParaRPr>
          </a:p>
        </p:txBody>
      </p:sp>
      <p:pic>
        <p:nvPicPr>
          <p:cNvPr id="33" name="Picture 32">
            <a:extLst>
              <a:ext uri="{FF2B5EF4-FFF2-40B4-BE49-F238E27FC236}">
                <a16:creationId xmlns:a16="http://schemas.microsoft.com/office/drawing/2014/main" id="{ABE729B5-CC26-BE43-911C-55E21752068B}"/>
              </a:ext>
            </a:extLst>
          </p:cNvPr>
          <p:cNvPicPr>
            <a:picLocks noChangeAspect="1"/>
          </p:cNvPicPr>
          <p:nvPr/>
        </p:nvPicPr>
        <p:blipFill rotWithShape="1">
          <a:blip r:embed="rId2"/>
          <a:srcRect t="18719" b="13313"/>
          <a:stretch/>
        </p:blipFill>
        <p:spPr>
          <a:xfrm>
            <a:off x="690623" y="510188"/>
            <a:ext cx="691137" cy="355327"/>
          </a:xfrm>
          <a:prstGeom prst="rect">
            <a:avLst/>
          </a:prstGeom>
        </p:spPr>
      </p:pic>
      <p:sp>
        <p:nvSpPr>
          <p:cNvPr id="6" name="TextBox 5">
            <a:extLst>
              <a:ext uri="{FF2B5EF4-FFF2-40B4-BE49-F238E27FC236}">
                <a16:creationId xmlns:a16="http://schemas.microsoft.com/office/drawing/2014/main" id="{F687E2C2-2A1C-3A4C-AC8D-1F0F5ABF3CF2}"/>
              </a:ext>
            </a:extLst>
          </p:cNvPr>
          <p:cNvSpPr txBox="1"/>
          <p:nvPr/>
        </p:nvSpPr>
        <p:spPr>
          <a:xfrm>
            <a:off x="254643" y="454888"/>
            <a:ext cx="340158" cy="461665"/>
          </a:xfrm>
          <a:prstGeom prst="rect">
            <a:avLst/>
          </a:prstGeom>
          <a:noFill/>
        </p:spPr>
        <p:txBody>
          <a:bodyPr wrap="none" rtlCol="0">
            <a:spAutoFit/>
          </a:bodyPr>
          <a:lstStyle/>
          <a:p>
            <a:r>
              <a:rPr lang="en-US" sz="2400" dirty="0"/>
              <a:t>1</a:t>
            </a:r>
            <a:endParaRPr lang="en-US" dirty="0"/>
          </a:p>
        </p:txBody>
      </p:sp>
      <p:sp>
        <p:nvSpPr>
          <p:cNvPr id="27" name="TextBox 26">
            <a:extLst>
              <a:ext uri="{FF2B5EF4-FFF2-40B4-BE49-F238E27FC236}">
                <a16:creationId xmlns:a16="http://schemas.microsoft.com/office/drawing/2014/main" id="{0DC9D7FF-1D77-0B46-9DAF-440D58BFE088}"/>
              </a:ext>
            </a:extLst>
          </p:cNvPr>
          <p:cNvSpPr txBox="1"/>
          <p:nvPr/>
        </p:nvSpPr>
        <p:spPr>
          <a:xfrm>
            <a:off x="240175" y="1439125"/>
            <a:ext cx="340158" cy="461665"/>
          </a:xfrm>
          <a:prstGeom prst="rect">
            <a:avLst/>
          </a:prstGeom>
          <a:noFill/>
        </p:spPr>
        <p:txBody>
          <a:bodyPr wrap="none" rtlCol="0">
            <a:spAutoFit/>
          </a:bodyPr>
          <a:lstStyle/>
          <a:p>
            <a:r>
              <a:rPr lang="en-US" sz="2400" dirty="0"/>
              <a:t>2</a:t>
            </a:r>
            <a:endParaRPr lang="en-US" dirty="0"/>
          </a:p>
        </p:txBody>
      </p:sp>
      <p:sp>
        <p:nvSpPr>
          <p:cNvPr id="30" name="TextBox 29">
            <a:extLst>
              <a:ext uri="{FF2B5EF4-FFF2-40B4-BE49-F238E27FC236}">
                <a16:creationId xmlns:a16="http://schemas.microsoft.com/office/drawing/2014/main" id="{E0895984-69C4-D642-A6C2-AB7CBB4D9A49}"/>
              </a:ext>
            </a:extLst>
          </p:cNvPr>
          <p:cNvSpPr txBox="1"/>
          <p:nvPr/>
        </p:nvSpPr>
        <p:spPr>
          <a:xfrm>
            <a:off x="240175" y="2777925"/>
            <a:ext cx="340158" cy="461665"/>
          </a:xfrm>
          <a:prstGeom prst="rect">
            <a:avLst/>
          </a:prstGeom>
          <a:noFill/>
        </p:spPr>
        <p:txBody>
          <a:bodyPr wrap="none" rtlCol="0">
            <a:spAutoFit/>
          </a:bodyPr>
          <a:lstStyle/>
          <a:p>
            <a:r>
              <a:rPr lang="en-US" sz="2400" dirty="0"/>
              <a:t>3</a:t>
            </a:r>
            <a:endParaRPr lang="en-US" dirty="0"/>
          </a:p>
        </p:txBody>
      </p:sp>
      <p:sp>
        <p:nvSpPr>
          <p:cNvPr id="32" name="TextBox 31">
            <a:extLst>
              <a:ext uri="{FF2B5EF4-FFF2-40B4-BE49-F238E27FC236}">
                <a16:creationId xmlns:a16="http://schemas.microsoft.com/office/drawing/2014/main" id="{F19BF758-05FC-154C-9796-CEEB72E174BD}"/>
              </a:ext>
            </a:extLst>
          </p:cNvPr>
          <p:cNvSpPr txBox="1"/>
          <p:nvPr/>
        </p:nvSpPr>
        <p:spPr>
          <a:xfrm>
            <a:off x="228600" y="3519667"/>
            <a:ext cx="340158" cy="461665"/>
          </a:xfrm>
          <a:prstGeom prst="rect">
            <a:avLst/>
          </a:prstGeom>
          <a:noFill/>
        </p:spPr>
        <p:txBody>
          <a:bodyPr wrap="none" rtlCol="0">
            <a:spAutoFit/>
          </a:bodyPr>
          <a:lstStyle/>
          <a:p>
            <a:r>
              <a:rPr lang="en-US" sz="2400" dirty="0"/>
              <a:t>4</a:t>
            </a:r>
            <a:endParaRPr lang="en-US" dirty="0"/>
          </a:p>
        </p:txBody>
      </p:sp>
      <p:sp>
        <p:nvSpPr>
          <p:cNvPr id="39" name="TextBox 38">
            <a:extLst>
              <a:ext uri="{FF2B5EF4-FFF2-40B4-BE49-F238E27FC236}">
                <a16:creationId xmlns:a16="http://schemas.microsoft.com/office/drawing/2014/main" id="{4B9C6F72-08CB-3E41-AAE9-7096254C9307}"/>
              </a:ext>
            </a:extLst>
          </p:cNvPr>
          <p:cNvSpPr txBox="1"/>
          <p:nvPr/>
        </p:nvSpPr>
        <p:spPr>
          <a:xfrm>
            <a:off x="6163516" y="762000"/>
            <a:ext cx="340158" cy="461665"/>
          </a:xfrm>
          <a:prstGeom prst="rect">
            <a:avLst/>
          </a:prstGeom>
          <a:noFill/>
        </p:spPr>
        <p:txBody>
          <a:bodyPr wrap="none" rtlCol="0">
            <a:spAutoFit/>
          </a:bodyPr>
          <a:lstStyle/>
          <a:p>
            <a:r>
              <a:rPr lang="en-US" sz="2400" dirty="0"/>
              <a:t>5</a:t>
            </a:r>
            <a:endParaRPr lang="en-US" dirty="0"/>
          </a:p>
        </p:txBody>
      </p:sp>
      <p:sp>
        <p:nvSpPr>
          <p:cNvPr id="48" name="TextBox 47">
            <a:extLst>
              <a:ext uri="{FF2B5EF4-FFF2-40B4-BE49-F238E27FC236}">
                <a16:creationId xmlns:a16="http://schemas.microsoft.com/office/drawing/2014/main" id="{567115A3-2492-C242-93C9-CC9CED35D163}"/>
              </a:ext>
            </a:extLst>
          </p:cNvPr>
          <p:cNvSpPr txBox="1"/>
          <p:nvPr/>
        </p:nvSpPr>
        <p:spPr>
          <a:xfrm>
            <a:off x="6163516" y="1905000"/>
            <a:ext cx="340158" cy="461665"/>
          </a:xfrm>
          <a:prstGeom prst="rect">
            <a:avLst/>
          </a:prstGeom>
          <a:noFill/>
        </p:spPr>
        <p:txBody>
          <a:bodyPr wrap="none" rtlCol="0">
            <a:spAutoFit/>
          </a:bodyPr>
          <a:lstStyle/>
          <a:p>
            <a:r>
              <a:rPr lang="en-US" sz="2400" dirty="0"/>
              <a:t>6</a:t>
            </a:r>
            <a:endParaRPr lang="en-US" dirty="0"/>
          </a:p>
        </p:txBody>
      </p:sp>
      <p:sp>
        <p:nvSpPr>
          <p:cNvPr id="49" name="TextBox 48">
            <a:extLst>
              <a:ext uri="{FF2B5EF4-FFF2-40B4-BE49-F238E27FC236}">
                <a16:creationId xmlns:a16="http://schemas.microsoft.com/office/drawing/2014/main" id="{F9058855-1F60-DB40-AF52-A65BAEFB7530}"/>
              </a:ext>
            </a:extLst>
          </p:cNvPr>
          <p:cNvSpPr txBox="1"/>
          <p:nvPr/>
        </p:nvSpPr>
        <p:spPr>
          <a:xfrm>
            <a:off x="6163516" y="3679785"/>
            <a:ext cx="340158" cy="461665"/>
          </a:xfrm>
          <a:prstGeom prst="rect">
            <a:avLst/>
          </a:prstGeom>
          <a:noFill/>
        </p:spPr>
        <p:txBody>
          <a:bodyPr wrap="none" rtlCol="0">
            <a:spAutoFit/>
          </a:bodyPr>
          <a:lstStyle/>
          <a:p>
            <a:r>
              <a:rPr lang="en-US" sz="2400" dirty="0"/>
              <a:t>7</a:t>
            </a:r>
            <a:endParaRPr lang="en-US" dirty="0"/>
          </a:p>
        </p:txBody>
      </p:sp>
      <p:sp>
        <p:nvSpPr>
          <p:cNvPr id="50" name="TextBox 49">
            <a:extLst>
              <a:ext uri="{FF2B5EF4-FFF2-40B4-BE49-F238E27FC236}">
                <a16:creationId xmlns:a16="http://schemas.microsoft.com/office/drawing/2014/main" id="{BBD7B883-C120-7E4F-8F93-A96C0803C50D}"/>
              </a:ext>
            </a:extLst>
          </p:cNvPr>
          <p:cNvSpPr txBox="1"/>
          <p:nvPr/>
        </p:nvSpPr>
        <p:spPr>
          <a:xfrm>
            <a:off x="6163516" y="4827610"/>
            <a:ext cx="340158" cy="461665"/>
          </a:xfrm>
          <a:prstGeom prst="rect">
            <a:avLst/>
          </a:prstGeom>
          <a:noFill/>
        </p:spPr>
        <p:txBody>
          <a:bodyPr wrap="none" rtlCol="0">
            <a:spAutoFit/>
          </a:bodyPr>
          <a:lstStyle/>
          <a:p>
            <a:r>
              <a:rPr lang="en-US" sz="2400" dirty="0"/>
              <a:t>8</a:t>
            </a:r>
            <a:endParaRPr lang="en-US" dirty="0"/>
          </a:p>
        </p:txBody>
      </p:sp>
      <p:sp>
        <p:nvSpPr>
          <p:cNvPr id="34" name="TextBox 33">
            <a:extLst>
              <a:ext uri="{FF2B5EF4-FFF2-40B4-BE49-F238E27FC236}">
                <a16:creationId xmlns:a16="http://schemas.microsoft.com/office/drawing/2014/main" id="{C04F8E18-20E1-F84C-9E30-B02727D6F985}"/>
              </a:ext>
            </a:extLst>
          </p:cNvPr>
          <p:cNvSpPr txBox="1"/>
          <p:nvPr/>
        </p:nvSpPr>
        <p:spPr>
          <a:xfrm>
            <a:off x="9489257" y="4664597"/>
            <a:ext cx="1981252" cy="1477328"/>
          </a:xfrm>
          <a:prstGeom prst="rect">
            <a:avLst/>
          </a:prstGeom>
          <a:noFill/>
        </p:spPr>
        <p:txBody>
          <a:bodyPr wrap="square" rtlCol="0">
            <a:spAutoFit/>
          </a:bodyPr>
          <a:lstStyle/>
          <a:p>
            <a:r>
              <a:rPr lang="en-US" b="1" dirty="0"/>
              <a:t>Bonus test  question. </a:t>
            </a:r>
            <a:r>
              <a:rPr lang="en-US" dirty="0"/>
              <a:t>How sensitive are results to a log2 transformation? </a:t>
            </a:r>
          </a:p>
        </p:txBody>
      </p:sp>
      <p:pic>
        <p:nvPicPr>
          <p:cNvPr id="5" name="Picture 4">
            <a:extLst>
              <a:ext uri="{FF2B5EF4-FFF2-40B4-BE49-F238E27FC236}">
                <a16:creationId xmlns:a16="http://schemas.microsoft.com/office/drawing/2014/main" id="{E10AA178-EBAF-E64F-ABC7-C00F8DB109A7}"/>
              </a:ext>
            </a:extLst>
          </p:cNvPr>
          <p:cNvPicPr>
            <a:picLocks noChangeAspect="1"/>
          </p:cNvPicPr>
          <p:nvPr/>
        </p:nvPicPr>
        <p:blipFill rotWithShape="1">
          <a:blip r:embed="rId3"/>
          <a:srcRect t="22898" b="-3041"/>
          <a:stretch/>
        </p:blipFill>
        <p:spPr>
          <a:xfrm>
            <a:off x="596899" y="3119406"/>
            <a:ext cx="3121799" cy="324833"/>
          </a:xfrm>
          <a:prstGeom prst="rect">
            <a:avLst/>
          </a:prstGeom>
        </p:spPr>
      </p:pic>
      <p:pic>
        <p:nvPicPr>
          <p:cNvPr id="10" name="Picture 9">
            <a:extLst>
              <a:ext uri="{FF2B5EF4-FFF2-40B4-BE49-F238E27FC236}">
                <a16:creationId xmlns:a16="http://schemas.microsoft.com/office/drawing/2014/main" id="{22B81177-64F5-5A45-93F8-DF7030C0DFED}"/>
              </a:ext>
            </a:extLst>
          </p:cNvPr>
          <p:cNvPicPr>
            <a:picLocks noChangeAspect="1"/>
          </p:cNvPicPr>
          <p:nvPr/>
        </p:nvPicPr>
        <p:blipFill rotWithShape="1">
          <a:blip r:embed="rId4"/>
          <a:srcRect t="12649" b="8647"/>
          <a:stretch/>
        </p:blipFill>
        <p:spPr>
          <a:xfrm>
            <a:off x="646429" y="2785197"/>
            <a:ext cx="3072131" cy="323762"/>
          </a:xfrm>
          <a:prstGeom prst="rect">
            <a:avLst/>
          </a:prstGeom>
        </p:spPr>
      </p:pic>
      <p:pic>
        <p:nvPicPr>
          <p:cNvPr id="13" name="Picture 12">
            <a:extLst>
              <a:ext uri="{FF2B5EF4-FFF2-40B4-BE49-F238E27FC236}">
                <a16:creationId xmlns:a16="http://schemas.microsoft.com/office/drawing/2014/main" id="{D597CBDF-2DD5-9242-BB1A-0F5655595D46}"/>
              </a:ext>
            </a:extLst>
          </p:cNvPr>
          <p:cNvPicPr>
            <a:picLocks noChangeAspect="1"/>
          </p:cNvPicPr>
          <p:nvPr/>
        </p:nvPicPr>
        <p:blipFill>
          <a:blip r:embed="rId5"/>
          <a:stretch>
            <a:fillRect/>
          </a:stretch>
        </p:blipFill>
        <p:spPr>
          <a:xfrm>
            <a:off x="721360" y="1049274"/>
            <a:ext cx="1706880" cy="1691038"/>
          </a:xfrm>
          <a:prstGeom prst="rect">
            <a:avLst/>
          </a:prstGeom>
        </p:spPr>
      </p:pic>
      <p:pic>
        <p:nvPicPr>
          <p:cNvPr id="16" name="Picture 15">
            <a:extLst>
              <a:ext uri="{FF2B5EF4-FFF2-40B4-BE49-F238E27FC236}">
                <a16:creationId xmlns:a16="http://schemas.microsoft.com/office/drawing/2014/main" id="{2885BC0B-0B8C-6742-A6B5-A77C714C86D9}"/>
              </a:ext>
            </a:extLst>
          </p:cNvPr>
          <p:cNvPicPr>
            <a:picLocks noChangeAspect="1"/>
          </p:cNvPicPr>
          <p:nvPr/>
        </p:nvPicPr>
        <p:blipFill>
          <a:blip r:embed="rId6"/>
          <a:stretch>
            <a:fillRect/>
          </a:stretch>
        </p:blipFill>
        <p:spPr>
          <a:xfrm>
            <a:off x="711200" y="3543300"/>
            <a:ext cx="2438400" cy="2696519"/>
          </a:xfrm>
          <a:prstGeom prst="rect">
            <a:avLst/>
          </a:prstGeom>
        </p:spPr>
      </p:pic>
      <p:pic>
        <p:nvPicPr>
          <p:cNvPr id="19" name="Picture 18">
            <a:extLst>
              <a:ext uri="{FF2B5EF4-FFF2-40B4-BE49-F238E27FC236}">
                <a16:creationId xmlns:a16="http://schemas.microsoft.com/office/drawing/2014/main" id="{D6A4569D-64D8-1B4F-9B49-590E205C659D}"/>
              </a:ext>
            </a:extLst>
          </p:cNvPr>
          <p:cNvPicPr>
            <a:picLocks noChangeAspect="1"/>
          </p:cNvPicPr>
          <p:nvPr/>
        </p:nvPicPr>
        <p:blipFill>
          <a:blip r:embed="rId7"/>
          <a:stretch>
            <a:fillRect/>
          </a:stretch>
        </p:blipFill>
        <p:spPr>
          <a:xfrm>
            <a:off x="6558551" y="3543300"/>
            <a:ext cx="3008884" cy="1037546"/>
          </a:xfrm>
          <a:prstGeom prst="rect">
            <a:avLst/>
          </a:prstGeom>
        </p:spPr>
      </p:pic>
      <p:pic>
        <p:nvPicPr>
          <p:cNvPr id="25" name="Picture 24">
            <a:extLst>
              <a:ext uri="{FF2B5EF4-FFF2-40B4-BE49-F238E27FC236}">
                <a16:creationId xmlns:a16="http://schemas.microsoft.com/office/drawing/2014/main" id="{05C2F667-36AC-5E48-B37C-FC08CDAC918D}"/>
              </a:ext>
            </a:extLst>
          </p:cNvPr>
          <p:cNvPicPr>
            <a:picLocks noChangeAspect="1"/>
          </p:cNvPicPr>
          <p:nvPr/>
        </p:nvPicPr>
        <p:blipFill>
          <a:blip r:embed="rId8"/>
          <a:stretch>
            <a:fillRect/>
          </a:stretch>
        </p:blipFill>
        <p:spPr>
          <a:xfrm>
            <a:off x="3302000" y="3667986"/>
            <a:ext cx="1696720" cy="2384834"/>
          </a:xfrm>
          <a:prstGeom prst="rect">
            <a:avLst/>
          </a:prstGeom>
        </p:spPr>
      </p:pic>
      <p:pic>
        <p:nvPicPr>
          <p:cNvPr id="31" name="Picture 30">
            <a:extLst>
              <a:ext uri="{FF2B5EF4-FFF2-40B4-BE49-F238E27FC236}">
                <a16:creationId xmlns:a16="http://schemas.microsoft.com/office/drawing/2014/main" id="{6C3FCD19-7488-4944-9E64-A02CD89A26F5}"/>
              </a:ext>
            </a:extLst>
          </p:cNvPr>
          <p:cNvPicPr>
            <a:picLocks noChangeAspect="1"/>
          </p:cNvPicPr>
          <p:nvPr/>
        </p:nvPicPr>
        <p:blipFill>
          <a:blip r:embed="rId9"/>
          <a:stretch>
            <a:fillRect/>
          </a:stretch>
        </p:blipFill>
        <p:spPr>
          <a:xfrm>
            <a:off x="6534421" y="731520"/>
            <a:ext cx="4921820" cy="467976"/>
          </a:xfrm>
          <a:prstGeom prst="rect">
            <a:avLst/>
          </a:prstGeom>
        </p:spPr>
      </p:pic>
      <p:pic>
        <p:nvPicPr>
          <p:cNvPr id="36" name="Picture 35">
            <a:extLst>
              <a:ext uri="{FF2B5EF4-FFF2-40B4-BE49-F238E27FC236}">
                <a16:creationId xmlns:a16="http://schemas.microsoft.com/office/drawing/2014/main" id="{A9826A88-E821-7541-999E-304F56D94A72}"/>
              </a:ext>
            </a:extLst>
          </p:cNvPr>
          <p:cNvPicPr>
            <a:picLocks noChangeAspect="1"/>
          </p:cNvPicPr>
          <p:nvPr/>
        </p:nvPicPr>
        <p:blipFill>
          <a:blip r:embed="rId10"/>
          <a:stretch>
            <a:fillRect/>
          </a:stretch>
        </p:blipFill>
        <p:spPr>
          <a:xfrm>
            <a:off x="6646181" y="1199028"/>
            <a:ext cx="2011680" cy="2200644"/>
          </a:xfrm>
          <a:prstGeom prst="rect">
            <a:avLst/>
          </a:prstGeom>
        </p:spPr>
      </p:pic>
      <p:pic>
        <p:nvPicPr>
          <p:cNvPr id="38" name="Picture 37">
            <a:extLst>
              <a:ext uri="{FF2B5EF4-FFF2-40B4-BE49-F238E27FC236}">
                <a16:creationId xmlns:a16="http://schemas.microsoft.com/office/drawing/2014/main" id="{F31148F9-168A-2A4E-BB58-E03A02E77E1B}"/>
              </a:ext>
            </a:extLst>
          </p:cNvPr>
          <p:cNvPicPr>
            <a:picLocks noChangeAspect="1"/>
          </p:cNvPicPr>
          <p:nvPr/>
        </p:nvPicPr>
        <p:blipFill>
          <a:blip r:embed="rId11"/>
          <a:stretch>
            <a:fillRect/>
          </a:stretch>
        </p:blipFill>
        <p:spPr>
          <a:xfrm>
            <a:off x="8854386" y="1442720"/>
            <a:ext cx="2415889" cy="1838960"/>
          </a:xfrm>
          <a:prstGeom prst="rect">
            <a:avLst/>
          </a:prstGeom>
        </p:spPr>
      </p:pic>
      <p:pic>
        <p:nvPicPr>
          <p:cNvPr id="43" name="Picture 42">
            <a:extLst>
              <a:ext uri="{FF2B5EF4-FFF2-40B4-BE49-F238E27FC236}">
                <a16:creationId xmlns:a16="http://schemas.microsoft.com/office/drawing/2014/main" id="{1EBF0FA7-6885-3E45-8A33-4199E11A1B01}"/>
              </a:ext>
            </a:extLst>
          </p:cNvPr>
          <p:cNvPicPr>
            <a:picLocks noChangeAspect="1"/>
          </p:cNvPicPr>
          <p:nvPr/>
        </p:nvPicPr>
        <p:blipFill rotWithShape="1">
          <a:blip r:embed="rId12"/>
          <a:srcRect l="36763" t="73403" r="34909" b="1796"/>
          <a:stretch/>
        </p:blipFill>
        <p:spPr>
          <a:xfrm>
            <a:off x="7011941" y="4714240"/>
            <a:ext cx="1163484" cy="508000"/>
          </a:xfrm>
          <a:prstGeom prst="rect">
            <a:avLst/>
          </a:prstGeom>
        </p:spPr>
      </p:pic>
      <p:pic>
        <p:nvPicPr>
          <p:cNvPr id="41" name="Picture 40">
            <a:extLst>
              <a:ext uri="{FF2B5EF4-FFF2-40B4-BE49-F238E27FC236}">
                <a16:creationId xmlns:a16="http://schemas.microsoft.com/office/drawing/2014/main" id="{402EFCDC-7307-6543-9C29-4D26557E76FC}"/>
              </a:ext>
            </a:extLst>
          </p:cNvPr>
          <p:cNvPicPr>
            <a:picLocks noChangeAspect="1"/>
          </p:cNvPicPr>
          <p:nvPr/>
        </p:nvPicPr>
        <p:blipFill>
          <a:blip r:embed="rId13"/>
          <a:stretch>
            <a:fillRect/>
          </a:stretch>
        </p:blipFill>
        <p:spPr>
          <a:xfrm>
            <a:off x="6875350" y="5181600"/>
            <a:ext cx="1553749" cy="1097280"/>
          </a:xfrm>
          <a:prstGeom prst="rect">
            <a:avLst/>
          </a:prstGeom>
        </p:spPr>
      </p:pic>
    </p:spTree>
    <p:extLst>
      <p:ext uri="{BB962C8B-B14F-4D97-AF65-F5344CB8AC3E}">
        <p14:creationId xmlns:p14="http://schemas.microsoft.com/office/powerpoint/2010/main" val="2361531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1D77A0B2-B7EA-CA4C-A535-D1795DAB87D5}"/>
              </a:ext>
            </a:extLst>
          </p:cNvPr>
          <p:cNvPicPr>
            <a:picLocks noChangeAspect="1"/>
          </p:cNvPicPr>
          <p:nvPr/>
        </p:nvPicPr>
        <p:blipFill>
          <a:blip r:embed="rId2"/>
          <a:stretch>
            <a:fillRect/>
          </a:stretch>
        </p:blipFill>
        <p:spPr>
          <a:xfrm>
            <a:off x="10721898" y="2494218"/>
            <a:ext cx="1255051" cy="1575977"/>
          </a:xfrm>
          <a:prstGeom prst="rect">
            <a:avLst/>
          </a:prstGeom>
        </p:spPr>
      </p:pic>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420200" y="5916896"/>
            <a:ext cx="11351599" cy="1061419"/>
          </a:xfrm>
        </p:spPr>
        <p:txBody>
          <a:bodyPr>
            <a:normAutofit/>
          </a:bodyPr>
          <a:lstStyle/>
          <a:p>
            <a:pPr algn="l"/>
            <a:r>
              <a:rPr lang="en-US" sz="2000" b="1" dirty="0"/>
              <a:t>Slide 17</a:t>
            </a:r>
            <a:r>
              <a:rPr lang="en-US" sz="2000" dirty="0"/>
              <a:t>. </a:t>
            </a:r>
            <a:r>
              <a:rPr lang="en-US" sz="2000" b="1" i="1" dirty="0"/>
              <a:t>Left</a:t>
            </a:r>
            <a:r>
              <a:rPr lang="en-US" sz="2000" dirty="0"/>
              <a:t>. The same tools work with all HS omics data. Expression distribution require care, but are highly revealing. What are the correlations of </a:t>
            </a:r>
            <a:r>
              <a:rPr lang="en-US" sz="2000" b="1" i="1" dirty="0">
                <a:solidFill>
                  <a:schemeClr val="accent1">
                    <a:lumMod val="75000"/>
                  </a:schemeClr>
                </a:solidFill>
              </a:rPr>
              <a:t>Arc</a:t>
            </a:r>
            <a:r>
              <a:rPr lang="en-US" sz="2000" dirty="0"/>
              <a:t> to </a:t>
            </a:r>
            <a:r>
              <a:rPr lang="en-US" sz="2000" b="1" i="1" dirty="0" err="1">
                <a:solidFill>
                  <a:schemeClr val="accent1">
                    <a:lumMod val="75000"/>
                  </a:schemeClr>
                </a:solidFill>
              </a:rPr>
              <a:t>Fosb</a:t>
            </a:r>
            <a:r>
              <a:rPr lang="en-US" sz="2000" dirty="0"/>
              <a:t> in nucleus </a:t>
            </a:r>
            <a:r>
              <a:rPr lang="en-US" sz="2000" dirty="0" err="1"/>
              <a:t>accumbens</a:t>
            </a:r>
            <a:r>
              <a:rPr lang="en-US" sz="2000" dirty="0"/>
              <a:t> (</a:t>
            </a:r>
            <a:r>
              <a:rPr lang="en-US" sz="2000" dirty="0" err="1"/>
              <a:t>Nac</a:t>
            </a:r>
            <a:r>
              <a:rPr lang="en-US" sz="2000" dirty="0"/>
              <a:t>)?  What is the correlation of </a:t>
            </a:r>
            <a:r>
              <a:rPr lang="en-US" sz="2000" b="1" i="1" dirty="0">
                <a:solidFill>
                  <a:schemeClr val="accent1">
                    <a:lumMod val="75000"/>
                  </a:schemeClr>
                </a:solidFill>
              </a:rPr>
              <a:t>Nr4a2</a:t>
            </a:r>
            <a:r>
              <a:rPr lang="en-US" sz="2000" dirty="0"/>
              <a:t> (aka </a:t>
            </a:r>
            <a:r>
              <a:rPr lang="en-US" sz="2000" b="1" i="1" dirty="0">
                <a:solidFill>
                  <a:schemeClr val="accent1">
                    <a:lumMod val="75000"/>
                  </a:schemeClr>
                </a:solidFill>
              </a:rPr>
              <a:t>Nurr1</a:t>
            </a:r>
            <a:r>
              <a:rPr lang="en-US" sz="2000" dirty="0"/>
              <a:t>) in </a:t>
            </a:r>
            <a:r>
              <a:rPr lang="en-US" sz="2000" dirty="0" err="1"/>
              <a:t>NAc</a:t>
            </a:r>
            <a:r>
              <a:rPr lang="en-US" sz="2000" dirty="0"/>
              <a:t> and prelimbic cortex (</a:t>
            </a:r>
            <a:r>
              <a:rPr lang="en-US" sz="2000" dirty="0">
                <a:solidFill>
                  <a:srgbClr val="C00000"/>
                </a:solidFill>
              </a:rPr>
              <a:t>red</a:t>
            </a:r>
            <a:r>
              <a:rPr lang="en-US" sz="2000" dirty="0"/>
              <a:t> bimodal histogram)?</a:t>
            </a:r>
            <a:endParaRPr lang="en-US" sz="2000" b="1" dirty="0"/>
          </a:p>
        </p:txBody>
      </p:sp>
      <p:sp>
        <p:nvSpPr>
          <p:cNvPr id="9" name="Rectangle 8">
            <a:extLst>
              <a:ext uri="{FF2B5EF4-FFF2-40B4-BE49-F238E27FC236}">
                <a16:creationId xmlns:a16="http://schemas.microsoft.com/office/drawing/2014/main" id="{BA567665-C858-D24E-B017-493975EBDCCF}"/>
              </a:ext>
            </a:extLst>
          </p:cNvPr>
          <p:cNvSpPr/>
          <p:nvPr/>
        </p:nvSpPr>
        <p:spPr>
          <a:xfrm>
            <a:off x="15946" y="1"/>
            <a:ext cx="11853381" cy="523220"/>
          </a:xfrm>
          <a:prstGeom prst="rect">
            <a:avLst/>
          </a:prstGeom>
        </p:spPr>
        <p:txBody>
          <a:bodyPr wrap="square">
            <a:spAutoFit/>
          </a:bodyPr>
          <a:lstStyle/>
          <a:p>
            <a:r>
              <a:rPr lang="en-US" sz="2800" b="1" i="1" dirty="0">
                <a:solidFill>
                  <a:schemeClr val="accent1">
                    <a:lumMod val="75000"/>
                  </a:schemeClr>
                </a:solidFill>
              </a:rPr>
              <a:t>HS expression data in </a:t>
            </a:r>
            <a:r>
              <a:rPr lang="en-US" sz="2800" b="1" i="1" dirty="0" err="1">
                <a:solidFill>
                  <a:schemeClr val="accent1">
                    <a:lumMod val="75000"/>
                  </a:schemeClr>
                </a:solidFill>
              </a:rPr>
              <a:t>GeneNetwork</a:t>
            </a:r>
            <a:r>
              <a:rPr lang="en-US" sz="2800" b="1" i="1" dirty="0">
                <a:solidFill>
                  <a:schemeClr val="accent1">
                    <a:lumMod val="75000"/>
                  </a:schemeClr>
                </a:solidFill>
              </a:rPr>
              <a:t>: a ton of RNA-seq data</a:t>
            </a:r>
            <a:endParaRPr lang="en-US" sz="2000" i="1" dirty="0">
              <a:solidFill>
                <a:schemeClr val="accent1">
                  <a:lumMod val="75000"/>
                </a:schemeClr>
              </a:solidFill>
            </a:endParaRPr>
          </a:p>
        </p:txBody>
      </p:sp>
      <p:pic>
        <p:nvPicPr>
          <p:cNvPr id="15" name="Picture 14">
            <a:extLst>
              <a:ext uri="{FF2B5EF4-FFF2-40B4-BE49-F238E27FC236}">
                <a16:creationId xmlns:a16="http://schemas.microsoft.com/office/drawing/2014/main" id="{87AB0115-588E-BE40-A54A-E18A9B9301E5}"/>
              </a:ext>
            </a:extLst>
          </p:cNvPr>
          <p:cNvPicPr>
            <a:picLocks noChangeAspect="1"/>
          </p:cNvPicPr>
          <p:nvPr/>
        </p:nvPicPr>
        <p:blipFill>
          <a:blip r:embed="rId3"/>
          <a:stretch>
            <a:fillRect/>
          </a:stretch>
        </p:blipFill>
        <p:spPr>
          <a:xfrm>
            <a:off x="137832" y="436480"/>
            <a:ext cx="6478121" cy="2397008"/>
          </a:xfrm>
          <a:prstGeom prst="rect">
            <a:avLst/>
          </a:prstGeom>
        </p:spPr>
      </p:pic>
      <p:pic>
        <p:nvPicPr>
          <p:cNvPr id="18" name="Picture 17">
            <a:extLst>
              <a:ext uri="{FF2B5EF4-FFF2-40B4-BE49-F238E27FC236}">
                <a16:creationId xmlns:a16="http://schemas.microsoft.com/office/drawing/2014/main" id="{4F93F292-3CC6-3347-A08B-C5E64AFBA60B}"/>
              </a:ext>
            </a:extLst>
          </p:cNvPr>
          <p:cNvPicPr>
            <a:picLocks noChangeAspect="1"/>
          </p:cNvPicPr>
          <p:nvPr/>
        </p:nvPicPr>
        <p:blipFill>
          <a:blip r:embed="rId4"/>
          <a:stretch>
            <a:fillRect/>
          </a:stretch>
        </p:blipFill>
        <p:spPr>
          <a:xfrm>
            <a:off x="242048" y="2827616"/>
            <a:ext cx="4767779" cy="2985526"/>
          </a:xfrm>
          <a:prstGeom prst="rect">
            <a:avLst/>
          </a:prstGeom>
        </p:spPr>
      </p:pic>
      <p:pic>
        <p:nvPicPr>
          <p:cNvPr id="3" name="Picture 2">
            <a:extLst>
              <a:ext uri="{FF2B5EF4-FFF2-40B4-BE49-F238E27FC236}">
                <a16:creationId xmlns:a16="http://schemas.microsoft.com/office/drawing/2014/main" id="{E1838B7B-6187-B845-BA60-17EA7B8F9DD1}"/>
              </a:ext>
            </a:extLst>
          </p:cNvPr>
          <p:cNvPicPr>
            <a:picLocks noChangeAspect="1"/>
          </p:cNvPicPr>
          <p:nvPr/>
        </p:nvPicPr>
        <p:blipFill>
          <a:blip r:embed="rId5"/>
          <a:stretch>
            <a:fillRect/>
          </a:stretch>
        </p:blipFill>
        <p:spPr>
          <a:xfrm>
            <a:off x="8164285" y="857932"/>
            <a:ext cx="1244359" cy="1542893"/>
          </a:xfrm>
          <a:prstGeom prst="rect">
            <a:avLst/>
          </a:prstGeom>
        </p:spPr>
      </p:pic>
      <p:pic>
        <p:nvPicPr>
          <p:cNvPr id="11" name="Picture 10">
            <a:extLst>
              <a:ext uri="{FF2B5EF4-FFF2-40B4-BE49-F238E27FC236}">
                <a16:creationId xmlns:a16="http://schemas.microsoft.com/office/drawing/2014/main" id="{F8AB5A1E-46B9-E447-9D1D-1F31165213EB}"/>
              </a:ext>
            </a:extLst>
          </p:cNvPr>
          <p:cNvPicPr>
            <a:picLocks noChangeAspect="1"/>
          </p:cNvPicPr>
          <p:nvPr/>
        </p:nvPicPr>
        <p:blipFill>
          <a:blip r:embed="rId6"/>
          <a:stretch>
            <a:fillRect/>
          </a:stretch>
        </p:blipFill>
        <p:spPr>
          <a:xfrm>
            <a:off x="9384632" y="857932"/>
            <a:ext cx="1243285" cy="1532742"/>
          </a:xfrm>
          <a:prstGeom prst="rect">
            <a:avLst/>
          </a:prstGeom>
        </p:spPr>
      </p:pic>
      <p:pic>
        <p:nvPicPr>
          <p:cNvPr id="13" name="Picture 12">
            <a:extLst>
              <a:ext uri="{FF2B5EF4-FFF2-40B4-BE49-F238E27FC236}">
                <a16:creationId xmlns:a16="http://schemas.microsoft.com/office/drawing/2014/main" id="{93C92264-A40C-B942-84C6-C91FAE575549}"/>
              </a:ext>
            </a:extLst>
          </p:cNvPr>
          <p:cNvPicPr>
            <a:picLocks noChangeAspect="1"/>
          </p:cNvPicPr>
          <p:nvPr/>
        </p:nvPicPr>
        <p:blipFill>
          <a:blip r:embed="rId7"/>
          <a:stretch>
            <a:fillRect/>
          </a:stretch>
        </p:blipFill>
        <p:spPr>
          <a:xfrm>
            <a:off x="6849915" y="857932"/>
            <a:ext cx="1283822" cy="1537796"/>
          </a:xfrm>
          <a:prstGeom prst="rect">
            <a:avLst/>
          </a:prstGeom>
        </p:spPr>
      </p:pic>
      <p:pic>
        <p:nvPicPr>
          <p:cNvPr id="20" name="Picture 19">
            <a:extLst>
              <a:ext uri="{FF2B5EF4-FFF2-40B4-BE49-F238E27FC236}">
                <a16:creationId xmlns:a16="http://schemas.microsoft.com/office/drawing/2014/main" id="{359122DE-9BF1-4B49-8F10-FFF8BA3A5E09}"/>
              </a:ext>
            </a:extLst>
          </p:cNvPr>
          <p:cNvPicPr>
            <a:picLocks noChangeAspect="1"/>
          </p:cNvPicPr>
          <p:nvPr/>
        </p:nvPicPr>
        <p:blipFill>
          <a:blip r:embed="rId8"/>
          <a:stretch>
            <a:fillRect/>
          </a:stretch>
        </p:blipFill>
        <p:spPr>
          <a:xfrm>
            <a:off x="5223845" y="4567493"/>
            <a:ext cx="1744309" cy="1328183"/>
          </a:xfrm>
          <a:prstGeom prst="rect">
            <a:avLst/>
          </a:prstGeom>
        </p:spPr>
      </p:pic>
      <p:sp>
        <p:nvSpPr>
          <p:cNvPr id="14" name="TextBox 13">
            <a:extLst>
              <a:ext uri="{FF2B5EF4-FFF2-40B4-BE49-F238E27FC236}">
                <a16:creationId xmlns:a16="http://schemas.microsoft.com/office/drawing/2014/main" id="{93456B55-2A12-A34F-BD37-484594ECE600}"/>
              </a:ext>
            </a:extLst>
          </p:cNvPr>
          <p:cNvSpPr txBox="1"/>
          <p:nvPr/>
        </p:nvSpPr>
        <p:spPr>
          <a:xfrm>
            <a:off x="6727722" y="938096"/>
            <a:ext cx="849913" cy="369332"/>
          </a:xfrm>
          <a:prstGeom prst="rect">
            <a:avLst/>
          </a:prstGeom>
          <a:solidFill>
            <a:schemeClr val="bg1"/>
          </a:solidFill>
        </p:spPr>
        <p:txBody>
          <a:bodyPr wrap="none" rtlCol="0">
            <a:spAutoFit/>
          </a:bodyPr>
          <a:lstStyle/>
          <a:p>
            <a:r>
              <a:rPr lang="en-US" i="1" dirty="0"/>
              <a:t>Nurr77</a:t>
            </a:r>
          </a:p>
        </p:txBody>
      </p:sp>
      <p:pic>
        <p:nvPicPr>
          <p:cNvPr id="17" name="Picture 16">
            <a:extLst>
              <a:ext uri="{FF2B5EF4-FFF2-40B4-BE49-F238E27FC236}">
                <a16:creationId xmlns:a16="http://schemas.microsoft.com/office/drawing/2014/main" id="{84CBF6A8-E5A3-CC4B-AFE2-E5ED72C5B1F7}"/>
              </a:ext>
            </a:extLst>
          </p:cNvPr>
          <p:cNvPicPr>
            <a:picLocks noChangeAspect="1"/>
          </p:cNvPicPr>
          <p:nvPr/>
        </p:nvPicPr>
        <p:blipFill>
          <a:blip r:embed="rId9"/>
          <a:stretch>
            <a:fillRect/>
          </a:stretch>
        </p:blipFill>
        <p:spPr>
          <a:xfrm>
            <a:off x="10665752" y="857932"/>
            <a:ext cx="1239203" cy="1531599"/>
          </a:xfrm>
          <a:prstGeom prst="rect">
            <a:avLst/>
          </a:prstGeom>
        </p:spPr>
      </p:pic>
      <p:sp>
        <p:nvSpPr>
          <p:cNvPr id="24" name="TextBox 23">
            <a:extLst>
              <a:ext uri="{FF2B5EF4-FFF2-40B4-BE49-F238E27FC236}">
                <a16:creationId xmlns:a16="http://schemas.microsoft.com/office/drawing/2014/main" id="{57DD0441-D646-E343-9C5B-5A0A1E9D096C}"/>
              </a:ext>
            </a:extLst>
          </p:cNvPr>
          <p:cNvSpPr txBox="1"/>
          <p:nvPr/>
        </p:nvSpPr>
        <p:spPr>
          <a:xfrm>
            <a:off x="11019310" y="938096"/>
            <a:ext cx="697627" cy="369332"/>
          </a:xfrm>
          <a:prstGeom prst="rect">
            <a:avLst/>
          </a:prstGeom>
          <a:noFill/>
        </p:spPr>
        <p:txBody>
          <a:bodyPr wrap="none" rtlCol="0">
            <a:spAutoFit/>
          </a:bodyPr>
          <a:lstStyle/>
          <a:p>
            <a:r>
              <a:rPr lang="en-US" i="1" dirty="0"/>
              <a:t>Ntsr1</a:t>
            </a:r>
          </a:p>
        </p:txBody>
      </p:sp>
      <p:sp>
        <p:nvSpPr>
          <p:cNvPr id="28" name="TextBox 27">
            <a:extLst>
              <a:ext uri="{FF2B5EF4-FFF2-40B4-BE49-F238E27FC236}">
                <a16:creationId xmlns:a16="http://schemas.microsoft.com/office/drawing/2014/main" id="{C2CE0E2C-225F-D643-9E3C-B2BEEC3CE2E5}"/>
              </a:ext>
            </a:extLst>
          </p:cNvPr>
          <p:cNvSpPr txBox="1"/>
          <p:nvPr/>
        </p:nvSpPr>
        <p:spPr>
          <a:xfrm>
            <a:off x="8514882" y="938096"/>
            <a:ext cx="856325" cy="369332"/>
          </a:xfrm>
          <a:prstGeom prst="rect">
            <a:avLst/>
          </a:prstGeom>
          <a:noFill/>
        </p:spPr>
        <p:txBody>
          <a:bodyPr wrap="none" rtlCol="0">
            <a:spAutoFit/>
          </a:bodyPr>
          <a:lstStyle/>
          <a:p>
            <a:r>
              <a:rPr lang="en-US" i="1" dirty="0"/>
              <a:t>Chrna4</a:t>
            </a:r>
          </a:p>
        </p:txBody>
      </p:sp>
      <p:sp>
        <p:nvSpPr>
          <p:cNvPr id="29" name="TextBox 28">
            <a:extLst>
              <a:ext uri="{FF2B5EF4-FFF2-40B4-BE49-F238E27FC236}">
                <a16:creationId xmlns:a16="http://schemas.microsoft.com/office/drawing/2014/main" id="{A20391F2-1418-0E4E-B410-0081B34A54EE}"/>
              </a:ext>
            </a:extLst>
          </p:cNvPr>
          <p:cNvSpPr txBox="1"/>
          <p:nvPr/>
        </p:nvSpPr>
        <p:spPr>
          <a:xfrm>
            <a:off x="9478786" y="938096"/>
            <a:ext cx="739305" cy="369332"/>
          </a:xfrm>
          <a:prstGeom prst="rect">
            <a:avLst/>
          </a:prstGeom>
          <a:noFill/>
        </p:spPr>
        <p:txBody>
          <a:bodyPr wrap="none" rtlCol="0">
            <a:spAutoFit/>
          </a:bodyPr>
          <a:lstStyle/>
          <a:p>
            <a:r>
              <a:rPr lang="en-US" i="1" dirty="0"/>
              <a:t>Scn4b</a:t>
            </a:r>
          </a:p>
        </p:txBody>
      </p:sp>
      <p:sp>
        <p:nvSpPr>
          <p:cNvPr id="41" name="TextBox 40">
            <a:extLst>
              <a:ext uri="{FF2B5EF4-FFF2-40B4-BE49-F238E27FC236}">
                <a16:creationId xmlns:a16="http://schemas.microsoft.com/office/drawing/2014/main" id="{3C2E09FE-70EB-7842-944A-D825699B3325}"/>
              </a:ext>
            </a:extLst>
          </p:cNvPr>
          <p:cNvSpPr txBox="1"/>
          <p:nvPr/>
        </p:nvSpPr>
        <p:spPr>
          <a:xfrm>
            <a:off x="10916093" y="4039238"/>
            <a:ext cx="1058495" cy="369332"/>
          </a:xfrm>
          <a:prstGeom prst="rect">
            <a:avLst/>
          </a:prstGeom>
          <a:noFill/>
        </p:spPr>
        <p:txBody>
          <a:bodyPr wrap="none" rtlCol="0">
            <a:spAutoFit/>
          </a:bodyPr>
          <a:lstStyle/>
          <a:p>
            <a:r>
              <a:rPr lang="en-US" dirty="0"/>
              <a:t>Prelimbic</a:t>
            </a:r>
          </a:p>
        </p:txBody>
      </p:sp>
      <p:pic>
        <p:nvPicPr>
          <p:cNvPr id="30" name="Picture 29">
            <a:extLst>
              <a:ext uri="{FF2B5EF4-FFF2-40B4-BE49-F238E27FC236}">
                <a16:creationId xmlns:a16="http://schemas.microsoft.com/office/drawing/2014/main" id="{40157D19-FA03-C541-B12F-99A9ED28409B}"/>
              </a:ext>
            </a:extLst>
          </p:cNvPr>
          <p:cNvPicPr>
            <a:picLocks noChangeAspect="1"/>
          </p:cNvPicPr>
          <p:nvPr/>
        </p:nvPicPr>
        <p:blipFill>
          <a:blip r:embed="rId10"/>
          <a:stretch>
            <a:fillRect/>
          </a:stretch>
        </p:blipFill>
        <p:spPr>
          <a:xfrm>
            <a:off x="6899796" y="2504341"/>
            <a:ext cx="1276207" cy="1553521"/>
          </a:xfrm>
          <a:prstGeom prst="rect">
            <a:avLst/>
          </a:prstGeom>
        </p:spPr>
      </p:pic>
      <p:sp>
        <p:nvSpPr>
          <p:cNvPr id="32" name="TextBox 31">
            <a:extLst>
              <a:ext uri="{FF2B5EF4-FFF2-40B4-BE49-F238E27FC236}">
                <a16:creationId xmlns:a16="http://schemas.microsoft.com/office/drawing/2014/main" id="{DC444743-703D-7542-B703-097D5BDBF109}"/>
              </a:ext>
            </a:extLst>
          </p:cNvPr>
          <p:cNvSpPr txBox="1"/>
          <p:nvPr/>
        </p:nvSpPr>
        <p:spPr>
          <a:xfrm>
            <a:off x="6897089" y="2661324"/>
            <a:ext cx="614014" cy="369332"/>
          </a:xfrm>
          <a:prstGeom prst="rect">
            <a:avLst/>
          </a:prstGeom>
          <a:solidFill>
            <a:schemeClr val="bg1"/>
          </a:solidFill>
        </p:spPr>
        <p:txBody>
          <a:bodyPr wrap="none" rtlCol="0">
            <a:spAutoFit/>
          </a:bodyPr>
          <a:lstStyle/>
          <a:p>
            <a:r>
              <a:rPr lang="en-US" i="1" dirty="0" err="1"/>
              <a:t>Fosb</a:t>
            </a:r>
            <a:endParaRPr lang="en-US" i="1" dirty="0"/>
          </a:p>
        </p:txBody>
      </p:sp>
      <p:pic>
        <p:nvPicPr>
          <p:cNvPr id="33" name="Picture 32">
            <a:extLst>
              <a:ext uri="{FF2B5EF4-FFF2-40B4-BE49-F238E27FC236}">
                <a16:creationId xmlns:a16="http://schemas.microsoft.com/office/drawing/2014/main" id="{DEC9019E-1F4D-3F49-B9FA-38F16CA7773A}"/>
              </a:ext>
            </a:extLst>
          </p:cNvPr>
          <p:cNvPicPr>
            <a:picLocks noChangeAspect="1"/>
          </p:cNvPicPr>
          <p:nvPr/>
        </p:nvPicPr>
        <p:blipFill>
          <a:blip r:embed="rId11"/>
          <a:stretch>
            <a:fillRect/>
          </a:stretch>
        </p:blipFill>
        <p:spPr>
          <a:xfrm>
            <a:off x="8186891" y="2504341"/>
            <a:ext cx="1280265" cy="1558460"/>
          </a:xfrm>
          <a:prstGeom prst="rect">
            <a:avLst/>
          </a:prstGeom>
        </p:spPr>
      </p:pic>
      <p:sp>
        <p:nvSpPr>
          <p:cNvPr id="35" name="TextBox 34">
            <a:extLst>
              <a:ext uri="{FF2B5EF4-FFF2-40B4-BE49-F238E27FC236}">
                <a16:creationId xmlns:a16="http://schemas.microsoft.com/office/drawing/2014/main" id="{81E00BDF-1AE3-9D4B-A6B8-CACBFA6D54DF}"/>
              </a:ext>
            </a:extLst>
          </p:cNvPr>
          <p:cNvSpPr txBox="1"/>
          <p:nvPr/>
        </p:nvSpPr>
        <p:spPr>
          <a:xfrm>
            <a:off x="8307489" y="2661324"/>
            <a:ext cx="492443" cy="369332"/>
          </a:xfrm>
          <a:prstGeom prst="rect">
            <a:avLst/>
          </a:prstGeom>
          <a:solidFill>
            <a:schemeClr val="bg1"/>
          </a:solidFill>
        </p:spPr>
        <p:txBody>
          <a:bodyPr wrap="none" rtlCol="0">
            <a:spAutoFit/>
          </a:bodyPr>
          <a:lstStyle/>
          <a:p>
            <a:r>
              <a:rPr lang="en-US" i="1" dirty="0"/>
              <a:t>Arc</a:t>
            </a:r>
          </a:p>
        </p:txBody>
      </p:sp>
      <p:sp>
        <p:nvSpPr>
          <p:cNvPr id="42" name="TextBox 41">
            <a:extLst>
              <a:ext uri="{FF2B5EF4-FFF2-40B4-BE49-F238E27FC236}">
                <a16:creationId xmlns:a16="http://schemas.microsoft.com/office/drawing/2014/main" id="{3E6A73FA-C9AC-9C4C-8787-B97F73BBF8C4}"/>
              </a:ext>
            </a:extLst>
          </p:cNvPr>
          <p:cNvSpPr txBox="1"/>
          <p:nvPr/>
        </p:nvSpPr>
        <p:spPr>
          <a:xfrm>
            <a:off x="8577813" y="4039238"/>
            <a:ext cx="564578" cy="369332"/>
          </a:xfrm>
          <a:prstGeom prst="rect">
            <a:avLst/>
          </a:prstGeom>
          <a:noFill/>
        </p:spPr>
        <p:txBody>
          <a:bodyPr wrap="none" rtlCol="0">
            <a:spAutoFit/>
          </a:bodyPr>
          <a:lstStyle/>
          <a:p>
            <a:r>
              <a:rPr lang="en-US" dirty="0" err="1"/>
              <a:t>NAc</a:t>
            </a:r>
            <a:endParaRPr lang="en-US" dirty="0"/>
          </a:p>
        </p:txBody>
      </p:sp>
      <p:sp>
        <p:nvSpPr>
          <p:cNvPr id="44" name="TextBox 43">
            <a:extLst>
              <a:ext uri="{FF2B5EF4-FFF2-40B4-BE49-F238E27FC236}">
                <a16:creationId xmlns:a16="http://schemas.microsoft.com/office/drawing/2014/main" id="{F17D44E8-91B5-3641-AFA8-028EC472C516}"/>
              </a:ext>
            </a:extLst>
          </p:cNvPr>
          <p:cNvSpPr txBox="1"/>
          <p:nvPr/>
        </p:nvSpPr>
        <p:spPr>
          <a:xfrm>
            <a:off x="7277097" y="4039238"/>
            <a:ext cx="564578" cy="369332"/>
          </a:xfrm>
          <a:prstGeom prst="rect">
            <a:avLst/>
          </a:prstGeom>
          <a:noFill/>
        </p:spPr>
        <p:txBody>
          <a:bodyPr wrap="none" rtlCol="0">
            <a:spAutoFit/>
          </a:bodyPr>
          <a:lstStyle/>
          <a:p>
            <a:r>
              <a:rPr lang="en-US" dirty="0" err="1"/>
              <a:t>NAc</a:t>
            </a:r>
            <a:endParaRPr lang="en-US" dirty="0"/>
          </a:p>
        </p:txBody>
      </p:sp>
      <p:sp>
        <p:nvSpPr>
          <p:cNvPr id="50" name="U-Turn Arrow 49">
            <a:extLst>
              <a:ext uri="{FF2B5EF4-FFF2-40B4-BE49-F238E27FC236}">
                <a16:creationId xmlns:a16="http://schemas.microsoft.com/office/drawing/2014/main" id="{540BE8B2-BF7C-E14F-B100-D4EFC766D7B9}"/>
              </a:ext>
            </a:extLst>
          </p:cNvPr>
          <p:cNvSpPr/>
          <p:nvPr/>
        </p:nvSpPr>
        <p:spPr>
          <a:xfrm flipH="1" flipV="1">
            <a:off x="7543796" y="4486275"/>
            <a:ext cx="1271585" cy="228600"/>
          </a:xfrm>
          <a:prstGeom prst="uturnArrow">
            <a:avLst>
              <a:gd name="adj1" fmla="val 25000"/>
              <a:gd name="adj2" fmla="val 25000"/>
              <a:gd name="adj3" fmla="val 25000"/>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TextBox 50">
            <a:extLst>
              <a:ext uri="{FF2B5EF4-FFF2-40B4-BE49-F238E27FC236}">
                <a16:creationId xmlns:a16="http://schemas.microsoft.com/office/drawing/2014/main" id="{B0541AE3-13B7-7547-AC15-9BA069D6DDDB}"/>
              </a:ext>
            </a:extLst>
          </p:cNvPr>
          <p:cNvSpPr txBox="1"/>
          <p:nvPr/>
        </p:nvSpPr>
        <p:spPr>
          <a:xfrm>
            <a:off x="7986709" y="4243388"/>
            <a:ext cx="486030" cy="461665"/>
          </a:xfrm>
          <a:prstGeom prst="rect">
            <a:avLst/>
          </a:prstGeom>
          <a:noFill/>
        </p:spPr>
        <p:txBody>
          <a:bodyPr wrap="none" rtlCol="0">
            <a:spAutoFit/>
          </a:bodyPr>
          <a:lstStyle/>
          <a:p>
            <a:r>
              <a:rPr lang="en-US" sz="2400" dirty="0"/>
              <a:t>?</a:t>
            </a:r>
            <a:r>
              <a:rPr lang="en-US" dirty="0"/>
              <a:t> </a:t>
            </a:r>
            <a:r>
              <a:rPr lang="en-US" sz="2400" i="1" dirty="0"/>
              <a:t>r</a:t>
            </a:r>
            <a:endParaRPr lang="en-US" i="1" dirty="0"/>
          </a:p>
        </p:txBody>
      </p:sp>
      <p:pic>
        <p:nvPicPr>
          <p:cNvPr id="53" name="Picture 52">
            <a:extLst>
              <a:ext uri="{FF2B5EF4-FFF2-40B4-BE49-F238E27FC236}">
                <a16:creationId xmlns:a16="http://schemas.microsoft.com/office/drawing/2014/main" id="{A015098A-8AE4-674F-9363-75113D113D5C}"/>
              </a:ext>
            </a:extLst>
          </p:cNvPr>
          <p:cNvPicPr>
            <a:picLocks noChangeAspect="1"/>
          </p:cNvPicPr>
          <p:nvPr/>
        </p:nvPicPr>
        <p:blipFill>
          <a:blip r:embed="rId12"/>
          <a:stretch>
            <a:fillRect/>
          </a:stretch>
        </p:blipFill>
        <p:spPr>
          <a:xfrm>
            <a:off x="9478198" y="2500725"/>
            <a:ext cx="1240269" cy="1542637"/>
          </a:xfrm>
          <a:prstGeom prst="rect">
            <a:avLst/>
          </a:prstGeom>
        </p:spPr>
      </p:pic>
      <p:sp>
        <p:nvSpPr>
          <p:cNvPr id="56" name="TextBox 55">
            <a:extLst>
              <a:ext uri="{FF2B5EF4-FFF2-40B4-BE49-F238E27FC236}">
                <a16:creationId xmlns:a16="http://schemas.microsoft.com/office/drawing/2014/main" id="{861E8DBD-C50C-F747-AEDB-A0D03C5FA677}"/>
              </a:ext>
            </a:extLst>
          </p:cNvPr>
          <p:cNvSpPr txBox="1"/>
          <p:nvPr/>
        </p:nvSpPr>
        <p:spPr>
          <a:xfrm>
            <a:off x="9762179" y="4039238"/>
            <a:ext cx="564578" cy="369332"/>
          </a:xfrm>
          <a:prstGeom prst="rect">
            <a:avLst/>
          </a:prstGeom>
          <a:noFill/>
        </p:spPr>
        <p:txBody>
          <a:bodyPr wrap="none" rtlCol="0">
            <a:spAutoFit/>
          </a:bodyPr>
          <a:lstStyle/>
          <a:p>
            <a:r>
              <a:rPr lang="en-US" dirty="0" err="1"/>
              <a:t>NAc</a:t>
            </a:r>
            <a:endParaRPr lang="en-US" dirty="0"/>
          </a:p>
        </p:txBody>
      </p:sp>
      <p:sp>
        <p:nvSpPr>
          <p:cNvPr id="57" name="U-Turn Arrow 56">
            <a:extLst>
              <a:ext uri="{FF2B5EF4-FFF2-40B4-BE49-F238E27FC236}">
                <a16:creationId xmlns:a16="http://schemas.microsoft.com/office/drawing/2014/main" id="{B9220DE6-34BE-DF47-B044-86AFFE75BEBA}"/>
              </a:ext>
            </a:extLst>
          </p:cNvPr>
          <p:cNvSpPr/>
          <p:nvPr/>
        </p:nvSpPr>
        <p:spPr>
          <a:xfrm flipH="1" flipV="1">
            <a:off x="10062148" y="4505793"/>
            <a:ext cx="1271585" cy="228600"/>
          </a:xfrm>
          <a:prstGeom prst="uturnArrow">
            <a:avLst>
              <a:gd name="adj1" fmla="val 25000"/>
              <a:gd name="adj2" fmla="val 25000"/>
              <a:gd name="adj3" fmla="val 25000"/>
              <a:gd name="adj4" fmla="val 43750"/>
              <a:gd name="adj5" fmla="val 100000"/>
            </a:avLst>
          </a:prstGeom>
          <a:solidFill>
            <a:srgbClr val="C0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extBox 57">
            <a:extLst>
              <a:ext uri="{FF2B5EF4-FFF2-40B4-BE49-F238E27FC236}">
                <a16:creationId xmlns:a16="http://schemas.microsoft.com/office/drawing/2014/main" id="{8E29A704-CE56-C04C-9A01-4D84AF766634}"/>
              </a:ext>
            </a:extLst>
          </p:cNvPr>
          <p:cNvSpPr txBox="1"/>
          <p:nvPr/>
        </p:nvSpPr>
        <p:spPr>
          <a:xfrm>
            <a:off x="10451592" y="4267200"/>
            <a:ext cx="486030" cy="461665"/>
          </a:xfrm>
          <a:prstGeom prst="rect">
            <a:avLst/>
          </a:prstGeom>
          <a:noFill/>
        </p:spPr>
        <p:txBody>
          <a:bodyPr wrap="none" rtlCol="0">
            <a:spAutoFit/>
          </a:bodyPr>
          <a:lstStyle/>
          <a:p>
            <a:r>
              <a:rPr lang="en-US" sz="2400" dirty="0"/>
              <a:t>?</a:t>
            </a:r>
            <a:r>
              <a:rPr lang="en-US" dirty="0"/>
              <a:t> </a:t>
            </a:r>
            <a:r>
              <a:rPr lang="en-US" sz="2400" i="1" dirty="0"/>
              <a:t>r</a:t>
            </a:r>
            <a:endParaRPr lang="en-US" i="1" dirty="0"/>
          </a:p>
        </p:txBody>
      </p:sp>
      <p:sp>
        <p:nvSpPr>
          <p:cNvPr id="59" name="TextBox 58">
            <a:extLst>
              <a:ext uri="{FF2B5EF4-FFF2-40B4-BE49-F238E27FC236}">
                <a16:creationId xmlns:a16="http://schemas.microsoft.com/office/drawing/2014/main" id="{138F811C-D113-6C4B-9835-CC6B4993E2CA}"/>
              </a:ext>
            </a:extLst>
          </p:cNvPr>
          <p:cNvSpPr txBox="1"/>
          <p:nvPr/>
        </p:nvSpPr>
        <p:spPr>
          <a:xfrm>
            <a:off x="7239000" y="533400"/>
            <a:ext cx="564578" cy="369332"/>
          </a:xfrm>
          <a:prstGeom prst="rect">
            <a:avLst/>
          </a:prstGeom>
          <a:noFill/>
        </p:spPr>
        <p:txBody>
          <a:bodyPr wrap="none" rtlCol="0">
            <a:spAutoFit/>
          </a:bodyPr>
          <a:lstStyle/>
          <a:p>
            <a:r>
              <a:rPr lang="en-US" dirty="0" err="1"/>
              <a:t>NAc</a:t>
            </a:r>
            <a:endParaRPr lang="en-US" dirty="0"/>
          </a:p>
        </p:txBody>
      </p:sp>
      <p:sp>
        <p:nvSpPr>
          <p:cNvPr id="60" name="TextBox 59">
            <a:extLst>
              <a:ext uri="{FF2B5EF4-FFF2-40B4-BE49-F238E27FC236}">
                <a16:creationId xmlns:a16="http://schemas.microsoft.com/office/drawing/2014/main" id="{F6AA81AF-3ABF-254B-9434-54F265B7C78D}"/>
              </a:ext>
            </a:extLst>
          </p:cNvPr>
          <p:cNvSpPr txBox="1"/>
          <p:nvPr/>
        </p:nvSpPr>
        <p:spPr>
          <a:xfrm>
            <a:off x="8610600" y="533400"/>
            <a:ext cx="564578" cy="369332"/>
          </a:xfrm>
          <a:prstGeom prst="rect">
            <a:avLst/>
          </a:prstGeom>
          <a:noFill/>
        </p:spPr>
        <p:txBody>
          <a:bodyPr wrap="none" rtlCol="0">
            <a:spAutoFit/>
          </a:bodyPr>
          <a:lstStyle/>
          <a:p>
            <a:r>
              <a:rPr lang="en-US" dirty="0" err="1"/>
              <a:t>NAc</a:t>
            </a:r>
            <a:endParaRPr lang="en-US" dirty="0"/>
          </a:p>
        </p:txBody>
      </p:sp>
      <p:sp>
        <p:nvSpPr>
          <p:cNvPr id="61" name="TextBox 60">
            <a:extLst>
              <a:ext uri="{FF2B5EF4-FFF2-40B4-BE49-F238E27FC236}">
                <a16:creationId xmlns:a16="http://schemas.microsoft.com/office/drawing/2014/main" id="{4AE20DAD-37D3-3F43-AFF5-8849AF700000}"/>
              </a:ext>
            </a:extLst>
          </p:cNvPr>
          <p:cNvSpPr txBox="1"/>
          <p:nvPr/>
        </p:nvSpPr>
        <p:spPr>
          <a:xfrm>
            <a:off x="9829800" y="533400"/>
            <a:ext cx="564578" cy="369332"/>
          </a:xfrm>
          <a:prstGeom prst="rect">
            <a:avLst/>
          </a:prstGeom>
          <a:noFill/>
        </p:spPr>
        <p:txBody>
          <a:bodyPr wrap="none" rtlCol="0">
            <a:spAutoFit/>
          </a:bodyPr>
          <a:lstStyle/>
          <a:p>
            <a:r>
              <a:rPr lang="en-US" dirty="0" err="1"/>
              <a:t>NAc</a:t>
            </a:r>
            <a:endParaRPr lang="en-US" dirty="0"/>
          </a:p>
        </p:txBody>
      </p:sp>
      <p:sp>
        <p:nvSpPr>
          <p:cNvPr id="62" name="TextBox 61">
            <a:extLst>
              <a:ext uri="{FF2B5EF4-FFF2-40B4-BE49-F238E27FC236}">
                <a16:creationId xmlns:a16="http://schemas.microsoft.com/office/drawing/2014/main" id="{EB8F07C4-5C4D-904A-B850-633A6D5BCD9E}"/>
              </a:ext>
            </a:extLst>
          </p:cNvPr>
          <p:cNvSpPr txBox="1"/>
          <p:nvPr/>
        </p:nvSpPr>
        <p:spPr>
          <a:xfrm>
            <a:off x="10972800" y="533400"/>
            <a:ext cx="564578" cy="369332"/>
          </a:xfrm>
          <a:prstGeom prst="rect">
            <a:avLst/>
          </a:prstGeom>
          <a:noFill/>
        </p:spPr>
        <p:txBody>
          <a:bodyPr wrap="none" rtlCol="0">
            <a:spAutoFit/>
          </a:bodyPr>
          <a:lstStyle/>
          <a:p>
            <a:r>
              <a:rPr lang="en-US" dirty="0" err="1"/>
              <a:t>NAc</a:t>
            </a:r>
            <a:endParaRPr lang="en-US" dirty="0"/>
          </a:p>
        </p:txBody>
      </p:sp>
      <p:sp>
        <p:nvSpPr>
          <p:cNvPr id="63" name="TextBox 62">
            <a:extLst>
              <a:ext uri="{FF2B5EF4-FFF2-40B4-BE49-F238E27FC236}">
                <a16:creationId xmlns:a16="http://schemas.microsoft.com/office/drawing/2014/main" id="{E522138E-C815-624B-8533-1B54F9023FF4}"/>
              </a:ext>
            </a:extLst>
          </p:cNvPr>
          <p:cNvSpPr txBox="1"/>
          <p:nvPr/>
        </p:nvSpPr>
        <p:spPr>
          <a:xfrm>
            <a:off x="9829800" y="2920675"/>
            <a:ext cx="726481" cy="369332"/>
          </a:xfrm>
          <a:prstGeom prst="rect">
            <a:avLst/>
          </a:prstGeom>
          <a:solidFill>
            <a:schemeClr val="bg1"/>
          </a:solidFill>
        </p:spPr>
        <p:txBody>
          <a:bodyPr wrap="none" rtlCol="0">
            <a:spAutoFit/>
          </a:bodyPr>
          <a:lstStyle/>
          <a:p>
            <a:r>
              <a:rPr lang="en-US" i="1" dirty="0"/>
              <a:t>Nurr1</a:t>
            </a:r>
          </a:p>
        </p:txBody>
      </p:sp>
      <p:sp>
        <p:nvSpPr>
          <p:cNvPr id="64" name="TextBox 63">
            <a:extLst>
              <a:ext uri="{FF2B5EF4-FFF2-40B4-BE49-F238E27FC236}">
                <a16:creationId xmlns:a16="http://schemas.microsoft.com/office/drawing/2014/main" id="{53FA92E3-9949-D842-ABB9-BD4920F5C74F}"/>
              </a:ext>
            </a:extLst>
          </p:cNvPr>
          <p:cNvSpPr txBox="1"/>
          <p:nvPr/>
        </p:nvSpPr>
        <p:spPr>
          <a:xfrm>
            <a:off x="10668000" y="2920675"/>
            <a:ext cx="726481" cy="369332"/>
          </a:xfrm>
          <a:prstGeom prst="rect">
            <a:avLst/>
          </a:prstGeom>
          <a:solidFill>
            <a:schemeClr val="bg1"/>
          </a:solidFill>
        </p:spPr>
        <p:txBody>
          <a:bodyPr wrap="none" rtlCol="0">
            <a:spAutoFit/>
          </a:bodyPr>
          <a:lstStyle/>
          <a:p>
            <a:r>
              <a:rPr lang="en-US" i="1" dirty="0"/>
              <a:t>Nurr1</a:t>
            </a:r>
          </a:p>
        </p:txBody>
      </p:sp>
      <p:sp>
        <p:nvSpPr>
          <p:cNvPr id="65" name="TextBox 64">
            <a:extLst>
              <a:ext uri="{FF2B5EF4-FFF2-40B4-BE49-F238E27FC236}">
                <a16:creationId xmlns:a16="http://schemas.microsoft.com/office/drawing/2014/main" id="{14FFDF82-4775-D945-A07E-8B73990C2FB7}"/>
              </a:ext>
            </a:extLst>
          </p:cNvPr>
          <p:cNvSpPr txBox="1"/>
          <p:nvPr/>
        </p:nvSpPr>
        <p:spPr>
          <a:xfrm>
            <a:off x="10660220" y="2661324"/>
            <a:ext cx="764953" cy="369332"/>
          </a:xfrm>
          <a:prstGeom prst="rect">
            <a:avLst/>
          </a:prstGeom>
          <a:solidFill>
            <a:schemeClr val="bg1"/>
          </a:solidFill>
        </p:spPr>
        <p:txBody>
          <a:bodyPr wrap="none" rtlCol="0">
            <a:spAutoFit/>
          </a:bodyPr>
          <a:lstStyle/>
          <a:p>
            <a:r>
              <a:rPr lang="en-US" i="1" dirty="0"/>
              <a:t>Nr4a2</a:t>
            </a:r>
          </a:p>
        </p:txBody>
      </p:sp>
      <p:sp>
        <p:nvSpPr>
          <p:cNvPr id="66" name="TextBox 65">
            <a:extLst>
              <a:ext uri="{FF2B5EF4-FFF2-40B4-BE49-F238E27FC236}">
                <a16:creationId xmlns:a16="http://schemas.microsoft.com/office/drawing/2014/main" id="{FA4D3D01-BFE5-3449-AA36-15B2C02869A4}"/>
              </a:ext>
            </a:extLst>
          </p:cNvPr>
          <p:cNvSpPr txBox="1"/>
          <p:nvPr/>
        </p:nvSpPr>
        <p:spPr>
          <a:xfrm>
            <a:off x="9829800" y="2667000"/>
            <a:ext cx="764953" cy="369332"/>
          </a:xfrm>
          <a:prstGeom prst="rect">
            <a:avLst/>
          </a:prstGeom>
          <a:solidFill>
            <a:schemeClr val="bg1"/>
          </a:solidFill>
        </p:spPr>
        <p:txBody>
          <a:bodyPr wrap="none" rtlCol="0">
            <a:spAutoFit/>
          </a:bodyPr>
          <a:lstStyle/>
          <a:p>
            <a:r>
              <a:rPr lang="en-US" i="1" dirty="0"/>
              <a:t>Nr4a2</a:t>
            </a:r>
          </a:p>
        </p:txBody>
      </p:sp>
    </p:spTree>
    <p:extLst>
      <p:ext uri="{BB962C8B-B14F-4D97-AF65-F5344CB8AC3E}">
        <p14:creationId xmlns:p14="http://schemas.microsoft.com/office/powerpoint/2010/main" val="2670294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319946" y="5794246"/>
            <a:ext cx="11599338" cy="1063754"/>
          </a:xfrm>
        </p:spPr>
        <p:txBody>
          <a:bodyPr>
            <a:normAutofit/>
          </a:bodyPr>
          <a:lstStyle/>
          <a:p>
            <a:pPr algn="l"/>
            <a:r>
              <a:rPr lang="en-US" sz="2000" b="1" dirty="0"/>
              <a:t>Slide 18</a:t>
            </a:r>
            <a:r>
              <a:rPr lang="en-US" sz="2000" dirty="0"/>
              <a:t>. </a:t>
            </a:r>
            <a:r>
              <a:rPr lang="en-US" sz="2000" b="1" i="1" dirty="0"/>
              <a:t>Left</a:t>
            </a:r>
            <a:r>
              <a:rPr lang="en-US" sz="2000" dirty="0"/>
              <a:t>. </a:t>
            </a:r>
            <a:r>
              <a:rPr lang="en-US" sz="2000" b="1" i="1" dirty="0">
                <a:solidFill>
                  <a:schemeClr val="accent1">
                    <a:lumMod val="75000"/>
                  </a:schemeClr>
                </a:solidFill>
              </a:rPr>
              <a:t>Arc</a:t>
            </a:r>
            <a:r>
              <a:rPr lang="en-US" sz="2000" dirty="0"/>
              <a:t> and </a:t>
            </a:r>
            <a:r>
              <a:rPr lang="en-US" sz="2000" b="1" i="1" dirty="0" err="1">
                <a:solidFill>
                  <a:schemeClr val="accent1">
                    <a:lumMod val="75000"/>
                  </a:schemeClr>
                </a:solidFill>
              </a:rPr>
              <a:t>Fosb</a:t>
            </a:r>
            <a:r>
              <a:rPr lang="en-US" sz="2000" dirty="0"/>
              <a:t> are both immediate-early genes and have Pearson’s correlation of  0.7. Males in blue, females red, and the batches as circle size 1, 2, 3, 4.  </a:t>
            </a:r>
            <a:r>
              <a:rPr lang="en-US" sz="2000" b="1" i="1" dirty="0"/>
              <a:t>Right</a:t>
            </a:r>
            <a:r>
              <a:rPr lang="en-US" sz="2000" dirty="0"/>
              <a:t>. Spearman rank correlation of 0.44 between the key dopaminergic gene </a:t>
            </a:r>
            <a:r>
              <a:rPr lang="en-US" sz="2000" b="1" i="1" dirty="0">
                <a:solidFill>
                  <a:schemeClr val="accent1">
                    <a:lumMod val="75000"/>
                  </a:schemeClr>
                </a:solidFill>
              </a:rPr>
              <a:t>Nurr1</a:t>
            </a:r>
            <a:r>
              <a:rPr lang="en-US" sz="2000" dirty="0"/>
              <a:t> (aka </a:t>
            </a:r>
            <a:r>
              <a:rPr lang="en-US" sz="2000" b="1" i="1" dirty="0">
                <a:solidFill>
                  <a:schemeClr val="accent1">
                    <a:lumMod val="75000"/>
                  </a:schemeClr>
                </a:solidFill>
              </a:rPr>
              <a:t>Nr4a2</a:t>
            </a:r>
            <a:r>
              <a:rPr lang="en-US" sz="2000" dirty="0"/>
              <a:t>) in prelimbic cortex (</a:t>
            </a:r>
            <a:r>
              <a:rPr lang="en-US" sz="2000" i="1" dirty="0"/>
              <a:t>x</a:t>
            </a:r>
            <a:r>
              <a:rPr lang="en-US" sz="2000" dirty="0"/>
              <a:t>-axis) and </a:t>
            </a:r>
            <a:r>
              <a:rPr lang="en-US" sz="2000" dirty="0" err="1"/>
              <a:t>NAc</a:t>
            </a:r>
            <a:r>
              <a:rPr lang="en-US" sz="2000" dirty="0"/>
              <a:t> (</a:t>
            </a:r>
            <a:r>
              <a:rPr lang="en-US" sz="2000" i="1" dirty="0"/>
              <a:t>y</a:t>
            </a:r>
            <a:r>
              <a:rPr lang="en-US" sz="2000" dirty="0"/>
              <a:t>-axis).</a:t>
            </a:r>
            <a:endParaRPr lang="en-US" sz="2000" b="1" dirty="0"/>
          </a:p>
        </p:txBody>
      </p:sp>
      <p:sp>
        <p:nvSpPr>
          <p:cNvPr id="9" name="Rectangle 8">
            <a:extLst>
              <a:ext uri="{FF2B5EF4-FFF2-40B4-BE49-F238E27FC236}">
                <a16:creationId xmlns:a16="http://schemas.microsoft.com/office/drawing/2014/main" id="{BA567665-C858-D24E-B017-493975EBDCCF}"/>
              </a:ext>
            </a:extLst>
          </p:cNvPr>
          <p:cNvSpPr/>
          <p:nvPr/>
        </p:nvSpPr>
        <p:spPr>
          <a:xfrm>
            <a:off x="15946" y="1"/>
            <a:ext cx="11853381" cy="523220"/>
          </a:xfrm>
          <a:prstGeom prst="rect">
            <a:avLst/>
          </a:prstGeom>
        </p:spPr>
        <p:txBody>
          <a:bodyPr wrap="square">
            <a:spAutoFit/>
          </a:bodyPr>
          <a:lstStyle/>
          <a:p>
            <a:r>
              <a:rPr lang="en-US" sz="2800" b="1" i="1" dirty="0">
                <a:solidFill>
                  <a:schemeClr val="accent1">
                    <a:lumMod val="75000"/>
                  </a:schemeClr>
                </a:solidFill>
              </a:rPr>
              <a:t>HS expression covariation: 4D scatterplots of Pearson </a:t>
            </a:r>
            <a:r>
              <a:rPr lang="en-US" sz="2800" b="1" dirty="0">
                <a:solidFill>
                  <a:schemeClr val="accent1">
                    <a:lumMod val="75000"/>
                  </a:schemeClr>
                </a:solidFill>
              </a:rPr>
              <a:t>r</a:t>
            </a:r>
            <a:r>
              <a:rPr lang="en-US" sz="2800" b="1" i="1" dirty="0">
                <a:solidFill>
                  <a:schemeClr val="accent1">
                    <a:lumMod val="75000"/>
                  </a:schemeClr>
                </a:solidFill>
              </a:rPr>
              <a:t> and Spearman </a:t>
            </a:r>
            <a:r>
              <a:rPr lang="en-US" sz="2800" b="1" dirty="0">
                <a:solidFill>
                  <a:schemeClr val="accent1">
                    <a:lumMod val="75000"/>
                  </a:schemeClr>
                </a:solidFill>
              </a:rPr>
              <a:t>rho</a:t>
            </a:r>
            <a:endParaRPr lang="en-US" sz="2000" dirty="0">
              <a:solidFill>
                <a:schemeClr val="accent1">
                  <a:lumMod val="75000"/>
                </a:schemeClr>
              </a:solidFill>
            </a:endParaRPr>
          </a:p>
        </p:txBody>
      </p:sp>
      <p:pic>
        <p:nvPicPr>
          <p:cNvPr id="5" name="Picture 4">
            <a:extLst>
              <a:ext uri="{FF2B5EF4-FFF2-40B4-BE49-F238E27FC236}">
                <a16:creationId xmlns:a16="http://schemas.microsoft.com/office/drawing/2014/main" id="{71E679BF-9E62-8D42-B105-66F6F674964B}"/>
              </a:ext>
            </a:extLst>
          </p:cNvPr>
          <p:cNvPicPr>
            <a:picLocks noChangeAspect="1"/>
          </p:cNvPicPr>
          <p:nvPr/>
        </p:nvPicPr>
        <p:blipFill>
          <a:blip r:embed="rId2"/>
          <a:stretch>
            <a:fillRect/>
          </a:stretch>
        </p:blipFill>
        <p:spPr>
          <a:xfrm>
            <a:off x="-16040" y="563588"/>
            <a:ext cx="6321444" cy="5211572"/>
          </a:xfrm>
          <a:prstGeom prst="rect">
            <a:avLst/>
          </a:prstGeom>
        </p:spPr>
      </p:pic>
      <p:grpSp>
        <p:nvGrpSpPr>
          <p:cNvPr id="6" name="Group 5">
            <a:extLst>
              <a:ext uri="{FF2B5EF4-FFF2-40B4-BE49-F238E27FC236}">
                <a16:creationId xmlns:a16="http://schemas.microsoft.com/office/drawing/2014/main" id="{FD932031-5226-4448-92C9-F34337BFE951}"/>
              </a:ext>
            </a:extLst>
          </p:cNvPr>
          <p:cNvGrpSpPr/>
          <p:nvPr/>
        </p:nvGrpSpPr>
        <p:grpSpPr>
          <a:xfrm>
            <a:off x="574843" y="522041"/>
            <a:ext cx="1252503" cy="1524666"/>
            <a:chOff x="7956883" y="2501902"/>
            <a:chExt cx="1252503" cy="1524666"/>
          </a:xfrm>
        </p:grpSpPr>
        <p:pic>
          <p:nvPicPr>
            <p:cNvPr id="30" name="Picture 29">
              <a:extLst>
                <a:ext uri="{FF2B5EF4-FFF2-40B4-BE49-F238E27FC236}">
                  <a16:creationId xmlns:a16="http://schemas.microsoft.com/office/drawing/2014/main" id="{40157D19-FA03-C541-B12F-99A9ED28409B}"/>
                </a:ext>
              </a:extLst>
            </p:cNvPr>
            <p:cNvPicPr>
              <a:picLocks noChangeAspect="1"/>
            </p:cNvPicPr>
            <p:nvPr/>
          </p:nvPicPr>
          <p:blipFill>
            <a:blip r:embed="rId3"/>
            <a:stretch>
              <a:fillRect/>
            </a:stretch>
          </p:blipFill>
          <p:spPr>
            <a:xfrm>
              <a:off x="7956883" y="2501902"/>
              <a:ext cx="1252503" cy="1524666"/>
            </a:xfrm>
            <a:prstGeom prst="rect">
              <a:avLst/>
            </a:prstGeom>
          </p:spPr>
        </p:pic>
        <p:sp>
          <p:nvSpPr>
            <p:cNvPr id="23" name="TextBox 22">
              <a:extLst>
                <a:ext uri="{FF2B5EF4-FFF2-40B4-BE49-F238E27FC236}">
                  <a16:creationId xmlns:a16="http://schemas.microsoft.com/office/drawing/2014/main" id="{BC52C9E5-74D9-DE4A-8982-7775B41F1D11}"/>
                </a:ext>
              </a:extLst>
            </p:cNvPr>
            <p:cNvSpPr txBox="1"/>
            <p:nvPr/>
          </p:nvSpPr>
          <p:spPr>
            <a:xfrm>
              <a:off x="8388302" y="3517233"/>
              <a:ext cx="614014" cy="369332"/>
            </a:xfrm>
            <a:prstGeom prst="rect">
              <a:avLst/>
            </a:prstGeom>
            <a:noFill/>
          </p:spPr>
          <p:txBody>
            <a:bodyPr wrap="none" rtlCol="0">
              <a:spAutoFit/>
            </a:bodyPr>
            <a:lstStyle/>
            <a:p>
              <a:r>
                <a:rPr lang="en-US" i="1" dirty="0" err="1">
                  <a:solidFill>
                    <a:schemeClr val="bg1"/>
                  </a:solidFill>
                </a:rPr>
                <a:t>Fosb</a:t>
              </a:r>
              <a:endParaRPr lang="en-US" i="1" dirty="0">
                <a:solidFill>
                  <a:schemeClr val="bg1"/>
                </a:solidFill>
              </a:endParaRPr>
            </a:p>
          </p:txBody>
        </p:sp>
      </p:grpSp>
      <p:grpSp>
        <p:nvGrpSpPr>
          <p:cNvPr id="26" name="Group 25">
            <a:extLst>
              <a:ext uri="{FF2B5EF4-FFF2-40B4-BE49-F238E27FC236}">
                <a16:creationId xmlns:a16="http://schemas.microsoft.com/office/drawing/2014/main" id="{C4F7FD6F-2B98-E747-868E-7C51EDFBAEB7}"/>
              </a:ext>
            </a:extLst>
          </p:cNvPr>
          <p:cNvGrpSpPr/>
          <p:nvPr/>
        </p:nvGrpSpPr>
        <p:grpSpPr>
          <a:xfrm>
            <a:off x="4803379" y="3576055"/>
            <a:ext cx="1244496" cy="1514918"/>
            <a:chOff x="9467947" y="2530069"/>
            <a:chExt cx="1244496" cy="1514918"/>
          </a:xfrm>
        </p:grpSpPr>
        <p:pic>
          <p:nvPicPr>
            <p:cNvPr id="31" name="Picture 30">
              <a:extLst>
                <a:ext uri="{FF2B5EF4-FFF2-40B4-BE49-F238E27FC236}">
                  <a16:creationId xmlns:a16="http://schemas.microsoft.com/office/drawing/2014/main" id="{CC2324A3-BDFB-0047-A92A-01FB90A15811}"/>
                </a:ext>
              </a:extLst>
            </p:cNvPr>
            <p:cNvPicPr>
              <a:picLocks noChangeAspect="1"/>
            </p:cNvPicPr>
            <p:nvPr/>
          </p:nvPicPr>
          <p:blipFill>
            <a:blip r:embed="rId4"/>
            <a:stretch>
              <a:fillRect/>
            </a:stretch>
          </p:blipFill>
          <p:spPr>
            <a:xfrm>
              <a:off x="9467947" y="2530069"/>
              <a:ext cx="1244496" cy="1514918"/>
            </a:xfrm>
            <a:prstGeom prst="rect">
              <a:avLst/>
            </a:prstGeom>
          </p:spPr>
        </p:pic>
        <p:sp>
          <p:nvSpPr>
            <p:cNvPr id="34" name="TextBox 33">
              <a:extLst>
                <a:ext uri="{FF2B5EF4-FFF2-40B4-BE49-F238E27FC236}">
                  <a16:creationId xmlns:a16="http://schemas.microsoft.com/office/drawing/2014/main" id="{53CC5FA3-48BF-FE49-AA00-9B7353CC9B30}"/>
                </a:ext>
              </a:extLst>
            </p:cNvPr>
            <p:cNvSpPr txBox="1"/>
            <p:nvPr/>
          </p:nvSpPr>
          <p:spPr>
            <a:xfrm>
              <a:off x="9898551" y="3543300"/>
              <a:ext cx="492443" cy="369332"/>
            </a:xfrm>
            <a:prstGeom prst="rect">
              <a:avLst/>
            </a:prstGeom>
            <a:noFill/>
          </p:spPr>
          <p:txBody>
            <a:bodyPr wrap="none" rtlCol="0">
              <a:spAutoFit/>
            </a:bodyPr>
            <a:lstStyle/>
            <a:p>
              <a:r>
                <a:rPr lang="en-US" i="1" dirty="0">
                  <a:solidFill>
                    <a:schemeClr val="bg1"/>
                  </a:solidFill>
                </a:rPr>
                <a:t>Arc</a:t>
              </a:r>
            </a:p>
          </p:txBody>
        </p:sp>
      </p:grpSp>
      <p:pic>
        <p:nvPicPr>
          <p:cNvPr id="10" name="Picture 9">
            <a:extLst>
              <a:ext uri="{FF2B5EF4-FFF2-40B4-BE49-F238E27FC236}">
                <a16:creationId xmlns:a16="http://schemas.microsoft.com/office/drawing/2014/main" id="{D3B7F42A-9D1D-B646-A597-70D49039F22D}"/>
              </a:ext>
            </a:extLst>
          </p:cNvPr>
          <p:cNvPicPr>
            <a:picLocks noChangeAspect="1"/>
          </p:cNvPicPr>
          <p:nvPr/>
        </p:nvPicPr>
        <p:blipFill>
          <a:blip r:embed="rId5"/>
          <a:stretch>
            <a:fillRect/>
          </a:stretch>
        </p:blipFill>
        <p:spPr>
          <a:xfrm>
            <a:off x="1860885" y="529390"/>
            <a:ext cx="962526" cy="1549561"/>
          </a:xfrm>
          <a:prstGeom prst="rect">
            <a:avLst/>
          </a:prstGeom>
        </p:spPr>
      </p:pic>
      <p:pic>
        <p:nvPicPr>
          <p:cNvPr id="21" name="Picture 20">
            <a:extLst>
              <a:ext uri="{FF2B5EF4-FFF2-40B4-BE49-F238E27FC236}">
                <a16:creationId xmlns:a16="http://schemas.microsoft.com/office/drawing/2014/main" id="{26E5A072-B4BF-0641-A383-587C7B54B9CA}"/>
              </a:ext>
            </a:extLst>
          </p:cNvPr>
          <p:cNvPicPr>
            <a:picLocks noChangeAspect="1"/>
          </p:cNvPicPr>
          <p:nvPr/>
        </p:nvPicPr>
        <p:blipFill>
          <a:blip r:embed="rId6"/>
          <a:stretch>
            <a:fillRect/>
          </a:stretch>
        </p:blipFill>
        <p:spPr>
          <a:xfrm>
            <a:off x="4691912" y="2390157"/>
            <a:ext cx="1236911" cy="1042855"/>
          </a:xfrm>
          <a:prstGeom prst="rect">
            <a:avLst/>
          </a:prstGeom>
        </p:spPr>
      </p:pic>
      <p:pic>
        <p:nvPicPr>
          <p:cNvPr id="36" name="Picture 35">
            <a:extLst>
              <a:ext uri="{FF2B5EF4-FFF2-40B4-BE49-F238E27FC236}">
                <a16:creationId xmlns:a16="http://schemas.microsoft.com/office/drawing/2014/main" id="{AB56447C-013F-B942-9E0D-3523348484CB}"/>
              </a:ext>
            </a:extLst>
          </p:cNvPr>
          <p:cNvPicPr>
            <a:picLocks noChangeAspect="1"/>
          </p:cNvPicPr>
          <p:nvPr/>
        </p:nvPicPr>
        <p:blipFill>
          <a:blip r:embed="rId7"/>
          <a:stretch>
            <a:fillRect/>
          </a:stretch>
        </p:blipFill>
        <p:spPr>
          <a:xfrm>
            <a:off x="6096000" y="445832"/>
            <a:ext cx="6012219" cy="5361412"/>
          </a:xfrm>
          <a:prstGeom prst="rect">
            <a:avLst/>
          </a:prstGeom>
        </p:spPr>
      </p:pic>
    </p:spTree>
    <p:extLst>
      <p:ext uri="{BB962C8B-B14F-4D97-AF65-F5344CB8AC3E}">
        <p14:creationId xmlns:p14="http://schemas.microsoft.com/office/powerpoint/2010/main" val="695812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343096" y="6215608"/>
            <a:ext cx="10838048" cy="630816"/>
          </a:xfrm>
        </p:spPr>
        <p:txBody>
          <a:bodyPr>
            <a:normAutofit lnSpcReduction="10000"/>
          </a:bodyPr>
          <a:lstStyle/>
          <a:p>
            <a:pPr algn="l"/>
            <a:r>
              <a:rPr lang="en-US" sz="2000" b="1" dirty="0"/>
              <a:t>Slide 19</a:t>
            </a:r>
            <a:r>
              <a:rPr lang="en-US" sz="2000" dirty="0"/>
              <a:t>. Correlation of one transcript with all others. It is possible to set a  minimum threshold of 5 log2 units. </a:t>
            </a:r>
            <a:endParaRPr lang="en-US" sz="2000" b="1" dirty="0"/>
          </a:p>
        </p:txBody>
      </p:sp>
      <p:sp>
        <p:nvSpPr>
          <p:cNvPr id="9" name="Rectangle 8">
            <a:extLst>
              <a:ext uri="{FF2B5EF4-FFF2-40B4-BE49-F238E27FC236}">
                <a16:creationId xmlns:a16="http://schemas.microsoft.com/office/drawing/2014/main" id="{BA567665-C858-D24E-B017-493975EBDCCF}"/>
              </a:ext>
            </a:extLst>
          </p:cNvPr>
          <p:cNvSpPr/>
          <p:nvPr/>
        </p:nvSpPr>
        <p:spPr>
          <a:xfrm>
            <a:off x="15946" y="1"/>
            <a:ext cx="11853381" cy="523220"/>
          </a:xfrm>
          <a:prstGeom prst="rect">
            <a:avLst/>
          </a:prstGeom>
        </p:spPr>
        <p:txBody>
          <a:bodyPr wrap="square">
            <a:spAutoFit/>
          </a:bodyPr>
          <a:lstStyle/>
          <a:p>
            <a:r>
              <a:rPr lang="en-US" sz="2800" b="1" i="1" dirty="0">
                <a:solidFill>
                  <a:schemeClr val="accent1">
                    <a:lumMod val="75000"/>
                  </a:schemeClr>
                </a:solidFill>
              </a:rPr>
              <a:t>Nr4a2  expression in prelimbic cortex: what other genes covary?</a:t>
            </a:r>
            <a:endParaRPr lang="en-US" sz="2000" i="1" dirty="0">
              <a:solidFill>
                <a:schemeClr val="accent1">
                  <a:lumMod val="75000"/>
                </a:schemeClr>
              </a:solidFill>
            </a:endParaRPr>
          </a:p>
        </p:txBody>
      </p:sp>
      <p:pic>
        <p:nvPicPr>
          <p:cNvPr id="5" name="Picture 4">
            <a:extLst>
              <a:ext uri="{FF2B5EF4-FFF2-40B4-BE49-F238E27FC236}">
                <a16:creationId xmlns:a16="http://schemas.microsoft.com/office/drawing/2014/main" id="{2380A5A5-862D-2C4F-B208-04A253234B86}"/>
              </a:ext>
            </a:extLst>
          </p:cNvPr>
          <p:cNvPicPr>
            <a:picLocks noChangeAspect="1"/>
          </p:cNvPicPr>
          <p:nvPr/>
        </p:nvPicPr>
        <p:blipFill>
          <a:blip r:embed="rId2"/>
          <a:stretch>
            <a:fillRect/>
          </a:stretch>
        </p:blipFill>
        <p:spPr>
          <a:xfrm>
            <a:off x="222249" y="824705"/>
            <a:ext cx="4349751" cy="5437189"/>
          </a:xfrm>
          <a:prstGeom prst="rect">
            <a:avLst/>
          </a:prstGeom>
        </p:spPr>
      </p:pic>
      <p:grpSp>
        <p:nvGrpSpPr>
          <p:cNvPr id="34" name="Group 33">
            <a:extLst>
              <a:ext uri="{FF2B5EF4-FFF2-40B4-BE49-F238E27FC236}">
                <a16:creationId xmlns:a16="http://schemas.microsoft.com/office/drawing/2014/main" id="{E7B069E8-2567-3F49-AB4A-066E43399695}"/>
              </a:ext>
            </a:extLst>
          </p:cNvPr>
          <p:cNvGrpSpPr/>
          <p:nvPr/>
        </p:nvGrpSpPr>
        <p:grpSpPr>
          <a:xfrm>
            <a:off x="3244104" y="2228180"/>
            <a:ext cx="1316729" cy="1950928"/>
            <a:chOff x="10660220" y="2494218"/>
            <a:chExt cx="1316729" cy="1950928"/>
          </a:xfrm>
        </p:grpSpPr>
        <p:pic>
          <p:nvPicPr>
            <p:cNvPr id="36" name="Picture 35">
              <a:extLst>
                <a:ext uri="{FF2B5EF4-FFF2-40B4-BE49-F238E27FC236}">
                  <a16:creationId xmlns:a16="http://schemas.microsoft.com/office/drawing/2014/main" id="{37CE463B-E407-AA47-81A9-C199830D9936}"/>
                </a:ext>
              </a:extLst>
            </p:cNvPr>
            <p:cNvPicPr>
              <a:picLocks noChangeAspect="1"/>
            </p:cNvPicPr>
            <p:nvPr/>
          </p:nvPicPr>
          <p:blipFill>
            <a:blip r:embed="rId3"/>
            <a:stretch>
              <a:fillRect/>
            </a:stretch>
          </p:blipFill>
          <p:spPr>
            <a:xfrm>
              <a:off x="10721898" y="2494218"/>
              <a:ext cx="1255051" cy="1575977"/>
            </a:xfrm>
            <a:prstGeom prst="rect">
              <a:avLst/>
            </a:prstGeom>
          </p:spPr>
        </p:pic>
        <p:sp>
          <p:nvSpPr>
            <p:cNvPr id="37" name="TextBox 36">
              <a:extLst>
                <a:ext uri="{FF2B5EF4-FFF2-40B4-BE49-F238E27FC236}">
                  <a16:creationId xmlns:a16="http://schemas.microsoft.com/office/drawing/2014/main" id="{C9B4E525-6DC1-0F48-8182-34C3E532F527}"/>
                </a:ext>
              </a:extLst>
            </p:cNvPr>
            <p:cNvSpPr txBox="1"/>
            <p:nvPr/>
          </p:nvSpPr>
          <p:spPr>
            <a:xfrm>
              <a:off x="10660220" y="2661324"/>
              <a:ext cx="764953" cy="369332"/>
            </a:xfrm>
            <a:prstGeom prst="rect">
              <a:avLst/>
            </a:prstGeom>
            <a:solidFill>
              <a:schemeClr val="bg1"/>
            </a:solidFill>
          </p:spPr>
          <p:txBody>
            <a:bodyPr wrap="none" rtlCol="0">
              <a:spAutoFit/>
            </a:bodyPr>
            <a:lstStyle/>
            <a:p>
              <a:r>
                <a:rPr lang="en-US" i="1" dirty="0"/>
                <a:t>Nr4a2</a:t>
              </a:r>
            </a:p>
          </p:txBody>
        </p:sp>
        <p:sp>
          <p:nvSpPr>
            <p:cNvPr id="40" name="TextBox 39">
              <a:extLst>
                <a:ext uri="{FF2B5EF4-FFF2-40B4-BE49-F238E27FC236}">
                  <a16:creationId xmlns:a16="http://schemas.microsoft.com/office/drawing/2014/main" id="{6A44AE9C-FD38-E942-B2E7-20A742E8ADF8}"/>
                </a:ext>
              </a:extLst>
            </p:cNvPr>
            <p:cNvSpPr txBox="1"/>
            <p:nvPr/>
          </p:nvSpPr>
          <p:spPr>
            <a:xfrm>
              <a:off x="10916093" y="4075814"/>
              <a:ext cx="1058495" cy="369332"/>
            </a:xfrm>
            <a:prstGeom prst="rect">
              <a:avLst/>
            </a:prstGeom>
            <a:noFill/>
          </p:spPr>
          <p:txBody>
            <a:bodyPr wrap="none" rtlCol="0">
              <a:spAutoFit/>
            </a:bodyPr>
            <a:lstStyle/>
            <a:p>
              <a:r>
                <a:rPr lang="en-US" dirty="0"/>
                <a:t>Prelimbic</a:t>
              </a:r>
            </a:p>
          </p:txBody>
        </p:sp>
      </p:grpSp>
      <p:pic>
        <p:nvPicPr>
          <p:cNvPr id="8" name="Picture 7">
            <a:extLst>
              <a:ext uri="{FF2B5EF4-FFF2-40B4-BE49-F238E27FC236}">
                <a16:creationId xmlns:a16="http://schemas.microsoft.com/office/drawing/2014/main" id="{4EB6CAA1-EFCE-CA44-A80B-E26523DF9704}"/>
              </a:ext>
            </a:extLst>
          </p:cNvPr>
          <p:cNvPicPr>
            <a:picLocks noChangeAspect="1"/>
          </p:cNvPicPr>
          <p:nvPr/>
        </p:nvPicPr>
        <p:blipFill>
          <a:blip r:embed="rId4"/>
          <a:stretch>
            <a:fillRect/>
          </a:stretch>
        </p:blipFill>
        <p:spPr>
          <a:xfrm>
            <a:off x="217488" y="458786"/>
            <a:ext cx="4064380" cy="569913"/>
          </a:xfrm>
          <a:prstGeom prst="rect">
            <a:avLst/>
          </a:prstGeom>
        </p:spPr>
      </p:pic>
      <p:sp>
        <p:nvSpPr>
          <p:cNvPr id="45" name="Left Arrow 44">
            <a:extLst>
              <a:ext uri="{FF2B5EF4-FFF2-40B4-BE49-F238E27FC236}">
                <a16:creationId xmlns:a16="http://schemas.microsoft.com/office/drawing/2014/main" id="{C2CFA98D-D30A-CE48-8C04-F1F8431B85DB}"/>
              </a:ext>
            </a:extLst>
          </p:cNvPr>
          <p:cNvSpPr/>
          <p:nvPr/>
        </p:nvSpPr>
        <p:spPr>
          <a:xfrm>
            <a:off x="2101254" y="4057652"/>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2" name="Picture 11">
            <a:extLst>
              <a:ext uri="{FF2B5EF4-FFF2-40B4-BE49-F238E27FC236}">
                <a16:creationId xmlns:a16="http://schemas.microsoft.com/office/drawing/2014/main" id="{A35627C4-CDDC-0745-97C2-0D3B3B9C6E26}"/>
              </a:ext>
            </a:extLst>
          </p:cNvPr>
          <p:cNvPicPr>
            <a:picLocks noChangeAspect="1"/>
          </p:cNvPicPr>
          <p:nvPr/>
        </p:nvPicPr>
        <p:blipFill>
          <a:blip r:embed="rId5"/>
          <a:stretch>
            <a:fillRect/>
          </a:stretch>
        </p:blipFill>
        <p:spPr>
          <a:xfrm>
            <a:off x="4832789" y="805698"/>
            <a:ext cx="7201173" cy="4839729"/>
          </a:xfrm>
          <a:prstGeom prst="rect">
            <a:avLst/>
          </a:prstGeom>
        </p:spPr>
      </p:pic>
      <p:sp>
        <p:nvSpPr>
          <p:cNvPr id="46" name="Left Arrow 45">
            <a:extLst>
              <a:ext uri="{FF2B5EF4-FFF2-40B4-BE49-F238E27FC236}">
                <a16:creationId xmlns:a16="http://schemas.microsoft.com/office/drawing/2014/main" id="{264BD9F3-D100-3B4D-9C58-28FAD5F6149F}"/>
              </a:ext>
            </a:extLst>
          </p:cNvPr>
          <p:cNvSpPr/>
          <p:nvPr/>
        </p:nvSpPr>
        <p:spPr>
          <a:xfrm rot="18846271">
            <a:off x="7356087" y="1919966"/>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3" name="Left Arrow 52">
            <a:extLst>
              <a:ext uri="{FF2B5EF4-FFF2-40B4-BE49-F238E27FC236}">
                <a16:creationId xmlns:a16="http://schemas.microsoft.com/office/drawing/2014/main" id="{4B2A68B0-4F4A-5E4A-A64E-0D8EA9FF3B29}"/>
              </a:ext>
            </a:extLst>
          </p:cNvPr>
          <p:cNvSpPr/>
          <p:nvPr/>
        </p:nvSpPr>
        <p:spPr>
          <a:xfrm rot="18846271">
            <a:off x="8415680" y="1921388"/>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316912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D073842-14EA-9349-880C-0F6A27FB49E7}"/>
              </a:ext>
            </a:extLst>
          </p:cNvPr>
          <p:cNvSpPr txBox="1"/>
          <p:nvPr/>
        </p:nvSpPr>
        <p:spPr>
          <a:xfrm>
            <a:off x="6076705" y="453178"/>
            <a:ext cx="340158" cy="461665"/>
          </a:xfrm>
          <a:prstGeom prst="rect">
            <a:avLst/>
          </a:prstGeom>
          <a:noFill/>
        </p:spPr>
        <p:txBody>
          <a:bodyPr wrap="none" rtlCol="0">
            <a:spAutoFit/>
          </a:bodyPr>
          <a:lstStyle/>
          <a:p>
            <a:r>
              <a:rPr lang="en-US" sz="2400" b="1" dirty="0"/>
              <a:t>1</a:t>
            </a:r>
          </a:p>
        </p:txBody>
      </p:sp>
      <p:sp>
        <p:nvSpPr>
          <p:cNvPr id="3" name="Subtitle 2">
            <a:extLst>
              <a:ext uri="{FF2B5EF4-FFF2-40B4-BE49-F238E27FC236}">
                <a16:creationId xmlns:a16="http://schemas.microsoft.com/office/drawing/2014/main" id="{0D08DC2D-4F50-694A-8130-5DBF6296D713}"/>
              </a:ext>
            </a:extLst>
          </p:cNvPr>
          <p:cNvSpPr>
            <a:spLocks noGrp="1"/>
          </p:cNvSpPr>
          <p:nvPr>
            <p:ph type="subTitle" idx="1"/>
          </p:nvPr>
        </p:nvSpPr>
        <p:spPr>
          <a:xfrm>
            <a:off x="16642" y="4388"/>
            <a:ext cx="4973107" cy="553719"/>
          </a:xfrm>
        </p:spPr>
        <p:txBody>
          <a:bodyPr>
            <a:normAutofit/>
          </a:bodyPr>
          <a:lstStyle/>
          <a:p>
            <a:pPr algn="l"/>
            <a:r>
              <a:rPr lang="en-US" sz="3200" i="1" dirty="0">
                <a:solidFill>
                  <a:schemeClr val="accent1">
                    <a:lumMod val="75000"/>
                  </a:schemeClr>
                </a:solidFill>
              </a:rPr>
              <a:t>Introduction</a:t>
            </a:r>
            <a:endParaRPr lang="en-US" sz="2800" i="1" dirty="0">
              <a:solidFill>
                <a:schemeClr val="accent1">
                  <a:lumMod val="75000"/>
                </a:schemeClr>
              </a:solidFill>
            </a:endParaRPr>
          </a:p>
        </p:txBody>
      </p:sp>
      <p:sp>
        <p:nvSpPr>
          <p:cNvPr id="13" name="TextBox 12">
            <a:extLst>
              <a:ext uri="{FF2B5EF4-FFF2-40B4-BE49-F238E27FC236}">
                <a16:creationId xmlns:a16="http://schemas.microsoft.com/office/drawing/2014/main" id="{8E9B435E-8EDB-C648-8394-647563640834}"/>
              </a:ext>
            </a:extLst>
          </p:cNvPr>
          <p:cNvSpPr txBox="1"/>
          <p:nvPr/>
        </p:nvSpPr>
        <p:spPr>
          <a:xfrm>
            <a:off x="231490" y="435333"/>
            <a:ext cx="5636871" cy="5609228"/>
          </a:xfrm>
          <a:prstGeom prst="rect">
            <a:avLst/>
          </a:prstGeom>
          <a:noFill/>
        </p:spPr>
        <p:txBody>
          <a:bodyPr wrap="square" rtlCol="0">
            <a:spAutoFit/>
          </a:bodyPr>
          <a:lstStyle/>
          <a:p>
            <a:pPr algn="just"/>
            <a:r>
              <a:rPr lang="en-US" dirty="0"/>
              <a:t>For the past five years, the </a:t>
            </a:r>
            <a:r>
              <a:rPr lang="en-US" dirty="0" err="1"/>
              <a:t>GeneNetwork</a:t>
            </a:r>
            <a:r>
              <a:rPr lang="en-US" dirty="0"/>
              <a:t> and NIDA P30 teams have collaborated with AA Palmer and the </a:t>
            </a:r>
            <a:r>
              <a:rPr lang="en-US" i="1" dirty="0"/>
              <a:t>National Institute on Drug Abuse</a:t>
            </a:r>
            <a:r>
              <a:rPr lang="en-US" dirty="0"/>
              <a:t> to simplify genetic analyses of rat heterogeneous stock (</a:t>
            </a:r>
            <a:r>
              <a:rPr lang="en-US" b="1" dirty="0"/>
              <a:t>HS</a:t>
            </a:r>
            <a:r>
              <a:rPr lang="en-US" dirty="0"/>
              <a:t>) cohorts. In close cooperation, RW Williams, L Saba, S Sen have received are wide diversity of data types from HS rats. All of these cases were genotyped by sequencing. In 2019 and 2020, Rat HS  phenotype and genotype data were entered in </a:t>
            </a:r>
            <a:r>
              <a:rPr lang="en-US" dirty="0" err="1"/>
              <a:t>GeneNetwork</a:t>
            </a:r>
            <a:r>
              <a:rPr lang="en-US" dirty="0"/>
              <a:t>, an open-source FAIR-compliant genetics web server (P30 DA 044223 to L Saba, S Sen, RWW).</a:t>
            </a:r>
          </a:p>
          <a:p>
            <a:pPr algn="just"/>
            <a:endParaRPr lang="en-US" sz="600" dirty="0"/>
          </a:p>
          <a:p>
            <a:pPr algn="just"/>
            <a:r>
              <a:rPr lang="en-US" dirty="0"/>
              <a:t>For mapping traits in the rat GWAS, </a:t>
            </a:r>
            <a:r>
              <a:rPr lang="en-US" dirty="0" err="1"/>
              <a:t>GeneNetwork</a:t>
            </a:r>
            <a:r>
              <a:rPr lang="en-US" dirty="0"/>
              <a:t> (GN) now incorporates the </a:t>
            </a:r>
            <a:r>
              <a:rPr lang="en-US" i="1" dirty="0"/>
              <a:t>GEMMA </a:t>
            </a:r>
            <a:r>
              <a:rPr lang="en-US" dirty="0"/>
              <a:t>linear mixed model mapping</a:t>
            </a:r>
            <a:r>
              <a:rPr lang="en-US" i="1" dirty="0"/>
              <a:t> </a:t>
            </a:r>
            <a:r>
              <a:rPr lang="en-US" dirty="0"/>
              <a:t>code written by Xiang Zhou. GEMMA has been substantially improved by P. </a:t>
            </a:r>
            <a:r>
              <a:rPr lang="en-US" dirty="0" err="1"/>
              <a:t>Prins</a:t>
            </a:r>
            <a:r>
              <a:rPr lang="en-US" dirty="0"/>
              <a:t> and colleagues to map traits in the rat HS, including the addition of leave-one-chromosome-out (LOCO).</a:t>
            </a:r>
          </a:p>
          <a:p>
            <a:pPr algn="just"/>
            <a:endParaRPr lang="en-US" sz="1050" dirty="0"/>
          </a:p>
          <a:p>
            <a:pPr algn="just"/>
            <a:r>
              <a:rPr lang="en-US" dirty="0"/>
              <a:t>GN is not perfect yet and are still working hard to improve functions and speed for the P50 team. But definitely usable if you are a bit patient. </a:t>
            </a:r>
          </a:p>
        </p:txBody>
      </p:sp>
      <p:sp>
        <p:nvSpPr>
          <p:cNvPr id="14" name="Subtitle 2">
            <a:extLst>
              <a:ext uri="{FF2B5EF4-FFF2-40B4-BE49-F238E27FC236}">
                <a16:creationId xmlns:a16="http://schemas.microsoft.com/office/drawing/2014/main" id="{3D903E69-20B1-9944-BDA6-DD2C3D09E4C0}"/>
              </a:ext>
            </a:extLst>
          </p:cNvPr>
          <p:cNvSpPr txBox="1">
            <a:spLocks/>
          </p:cNvSpPr>
          <p:nvPr/>
        </p:nvSpPr>
        <p:spPr>
          <a:xfrm>
            <a:off x="6107575" y="10412"/>
            <a:ext cx="4973107" cy="553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i="1" dirty="0">
                <a:solidFill>
                  <a:schemeClr val="accent1">
                    <a:lumMod val="75000"/>
                  </a:schemeClr>
                </a:solidFill>
              </a:rPr>
              <a:t>Purposes of presentation</a:t>
            </a:r>
            <a:endParaRPr lang="en-US" sz="2000" i="1" dirty="0">
              <a:solidFill>
                <a:schemeClr val="accent1">
                  <a:lumMod val="75000"/>
                </a:schemeClr>
              </a:solidFill>
            </a:endParaRPr>
          </a:p>
        </p:txBody>
      </p:sp>
      <p:sp>
        <p:nvSpPr>
          <p:cNvPr id="15" name="Rectangle 14">
            <a:extLst>
              <a:ext uri="{FF2B5EF4-FFF2-40B4-BE49-F238E27FC236}">
                <a16:creationId xmlns:a16="http://schemas.microsoft.com/office/drawing/2014/main" id="{05377EC4-9B4D-964A-ACC1-8EF2C7FBB94E}"/>
              </a:ext>
            </a:extLst>
          </p:cNvPr>
          <p:cNvSpPr/>
          <p:nvPr/>
        </p:nvSpPr>
        <p:spPr>
          <a:xfrm>
            <a:off x="6489537" y="471744"/>
            <a:ext cx="5580544" cy="4078039"/>
          </a:xfrm>
          <a:prstGeom prst="rect">
            <a:avLst/>
          </a:prstGeom>
        </p:spPr>
        <p:txBody>
          <a:bodyPr wrap="square">
            <a:spAutoFit/>
          </a:bodyPr>
          <a:lstStyle/>
          <a:p>
            <a:r>
              <a:rPr lang="en-US" sz="2000" dirty="0"/>
              <a:t>To provide you with a review or  preview of the P50 Rat GWAS molecular, morphometric, and behavioral data using </a:t>
            </a:r>
            <a:r>
              <a:rPr lang="en-US" sz="2000" dirty="0">
                <a:hlinkClick r:id="rId2"/>
              </a:rPr>
              <a:t>www.genenetwork.org</a:t>
            </a:r>
            <a:r>
              <a:rPr lang="en-US" sz="2000" dirty="0"/>
              <a:t> (</a:t>
            </a:r>
            <a:r>
              <a:rPr lang="en-US" sz="2000" b="1" i="1" dirty="0">
                <a:solidFill>
                  <a:schemeClr val="accent1">
                    <a:lumMod val="75000"/>
                  </a:schemeClr>
                </a:solidFill>
              </a:rPr>
              <a:t>slides 2,3, 11 to 31</a:t>
            </a:r>
            <a:r>
              <a:rPr lang="en-US" sz="2000" dirty="0"/>
              <a:t>)</a:t>
            </a:r>
          </a:p>
          <a:p>
            <a:endParaRPr lang="en-US" sz="1000" dirty="0"/>
          </a:p>
          <a:p>
            <a:r>
              <a:rPr lang="en-US" sz="2000" dirty="0"/>
              <a:t>To provide a primer on using </a:t>
            </a:r>
            <a:r>
              <a:rPr lang="en-US" sz="2000" dirty="0" err="1"/>
              <a:t>GeneNetwork</a:t>
            </a:r>
            <a:r>
              <a:rPr lang="en-US" sz="2000" dirty="0"/>
              <a:t> in combination with Rat GWAS data (</a:t>
            </a:r>
            <a:r>
              <a:rPr lang="en-US" sz="2000" b="1" i="1" dirty="0">
                <a:solidFill>
                  <a:schemeClr val="accent1">
                    <a:lumMod val="75000"/>
                  </a:schemeClr>
                </a:solidFill>
              </a:rPr>
              <a:t>slides 4–14</a:t>
            </a:r>
            <a:r>
              <a:rPr lang="en-US" sz="2000" dirty="0"/>
              <a:t>)</a:t>
            </a:r>
          </a:p>
          <a:p>
            <a:endParaRPr lang="en-US" sz="1100" dirty="0"/>
          </a:p>
          <a:p>
            <a:r>
              <a:rPr lang="en-US" sz="2000" dirty="0"/>
              <a:t>To provide an overview of some of the mapping results you may have already gotten from Apurva, but now in a web system that allows all of your data and analysis to be Findable, Accessible, Interoperable, and Reusable (FAIR data).</a:t>
            </a:r>
            <a:endParaRPr lang="en-US" dirty="0"/>
          </a:p>
          <a:p>
            <a:r>
              <a:rPr lang="en-US" dirty="0"/>
              <a:t> </a:t>
            </a:r>
          </a:p>
        </p:txBody>
      </p:sp>
      <p:sp>
        <p:nvSpPr>
          <p:cNvPr id="18" name="TextBox 17">
            <a:extLst>
              <a:ext uri="{FF2B5EF4-FFF2-40B4-BE49-F238E27FC236}">
                <a16:creationId xmlns:a16="http://schemas.microsoft.com/office/drawing/2014/main" id="{DBA09727-0FA7-B343-8B9F-9C1865C560F5}"/>
              </a:ext>
            </a:extLst>
          </p:cNvPr>
          <p:cNvSpPr txBox="1"/>
          <p:nvPr/>
        </p:nvSpPr>
        <p:spPr>
          <a:xfrm>
            <a:off x="6068025" y="1785847"/>
            <a:ext cx="340158" cy="461665"/>
          </a:xfrm>
          <a:prstGeom prst="rect">
            <a:avLst/>
          </a:prstGeom>
          <a:noFill/>
        </p:spPr>
        <p:txBody>
          <a:bodyPr wrap="none" rtlCol="0">
            <a:spAutoFit/>
          </a:bodyPr>
          <a:lstStyle/>
          <a:p>
            <a:r>
              <a:rPr lang="en-US" sz="2400" b="1" dirty="0"/>
              <a:t>2</a:t>
            </a:r>
          </a:p>
        </p:txBody>
      </p:sp>
      <p:sp>
        <p:nvSpPr>
          <p:cNvPr id="19" name="TextBox 18">
            <a:extLst>
              <a:ext uri="{FF2B5EF4-FFF2-40B4-BE49-F238E27FC236}">
                <a16:creationId xmlns:a16="http://schemas.microsoft.com/office/drawing/2014/main" id="{B850D8A0-22FA-2D44-BC4A-F2B0714261CF}"/>
              </a:ext>
            </a:extLst>
          </p:cNvPr>
          <p:cNvSpPr txBox="1"/>
          <p:nvPr/>
        </p:nvSpPr>
        <p:spPr>
          <a:xfrm>
            <a:off x="6096000" y="2571766"/>
            <a:ext cx="340158" cy="461665"/>
          </a:xfrm>
          <a:prstGeom prst="rect">
            <a:avLst/>
          </a:prstGeom>
          <a:noFill/>
        </p:spPr>
        <p:txBody>
          <a:bodyPr wrap="none" rtlCol="0">
            <a:spAutoFit/>
          </a:bodyPr>
          <a:lstStyle/>
          <a:p>
            <a:r>
              <a:rPr lang="en-US" sz="2400" b="1" dirty="0"/>
              <a:t>3</a:t>
            </a:r>
          </a:p>
        </p:txBody>
      </p:sp>
      <p:sp>
        <p:nvSpPr>
          <p:cNvPr id="20" name="Rectangle 19">
            <a:extLst>
              <a:ext uri="{FF2B5EF4-FFF2-40B4-BE49-F238E27FC236}">
                <a16:creationId xmlns:a16="http://schemas.microsoft.com/office/drawing/2014/main" id="{0CD6D9E1-563F-264C-B0EE-77EB1D0214E7}"/>
              </a:ext>
            </a:extLst>
          </p:cNvPr>
          <p:cNvSpPr/>
          <p:nvPr/>
        </p:nvSpPr>
        <p:spPr>
          <a:xfrm>
            <a:off x="231027" y="6361346"/>
            <a:ext cx="2116157" cy="369332"/>
          </a:xfrm>
          <a:prstGeom prst="rect">
            <a:avLst/>
          </a:prstGeom>
        </p:spPr>
        <p:txBody>
          <a:bodyPr wrap="none">
            <a:spAutoFit/>
          </a:bodyPr>
          <a:lstStyle/>
          <a:p>
            <a:r>
              <a:rPr lang="en-US" b="1" dirty="0"/>
              <a:t>Slide 2</a:t>
            </a:r>
            <a:r>
              <a:rPr lang="en-US" dirty="0"/>
              <a:t>. </a:t>
            </a:r>
            <a:r>
              <a:rPr lang="en-US" b="1" dirty="0"/>
              <a:t>Introduction</a:t>
            </a:r>
            <a:endParaRPr lang="en-US" dirty="0"/>
          </a:p>
        </p:txBody>
      </p:sp>
      <p:sp>
        <p:nvSpPr>
          <p:cNvPr id="21" name="Rectangle 20">
            <a:extLst>
              <a:ext uri="{FF2B5EF4-FFF2-40B4-BE49-F238E27FC236}">
                <a16:creationId xmlns:a16="http://schemas.microsoft.com/office/drawing/2014/main" id="{6488598D-9ECA-4649-A793-5B52CD1369C5}"/>
              </a:ext>
            </a:extLst>
          </p:cNvPr>
          <p:cNvSpPr/>
          <p:nvPr/>
        </p:nvSpPr>
        <p:spPr>
          <a:xfrm>
            <a:off x="7297358" y="4961176"/>
            <a:ext cx="3541290" cy="400110"/>
          </a:xfrm>
          <a:prstGeom prst="rect">
            <a:avLst/>
          </a:prstGeom>
        </p:spPr>
        <p:txBody>
          <a:bodyPr wrap="none">
            <a:spAutoFit/>
          </a:bodyPr>
          <a:lstStyle/>
          <a:p>
            <a:r>
              <a:rPr lang="en-US" sz="2000" b="1" dirty="0">
                <a:solidFill>
                  <a:schemeClr val="accent1">
                    <a:lumMod val="75000"/>
                  </a:schemeClr>
                </a:solidFill>
              </a:rPr>
              <a:t>Origins of the HS rat population</a:t>
            </a:r>
            <a:endParaRPr lang="en-US" sz="2000" dirty="0">
              <a:solidFill>
                <a:schemeClr val="accent1">
                  <a:lumMod val="75000"/>
                </a:schemeClr>
              </a:solidFill>
            </a:endParaRPr>
          </a:p>
        </p:txBody>
      </p:sp>
      <p:sp>
        <p:nvSpPr>
          <p:cNvPr id="2" name="Rectangle 1">
            <a:extLst>
              <a:ext uri="{FF2B5EF4-FFF2-40B4-BE49-F238E27FC236}">
                <a16:creationId xmlns:a16="http://schemas.microsoft.com/office/drawing/2014/main" id="{05AB3CC6-8A78-5D42-AE35-865B2C7CDF47}"/>
              </a:ext>
            </a:extLst>
          </p:cNvPr>
          <p:cNvSpPr/>
          <p:nvPr/>
        </p:nvSpPr>
        <p:spPr>
          <a:xfrm>
            <a:off x="6096000" y="4121726"/>
            <a:ext cx="5885329" cy="807913"/>
          </a:xfrm>
          <a:prstGeom prst="rect">
            <a:avLst/>
          </a:prstGeom>
        </p:spPr>
        <p:txBody>
          <a:bodyPr wrap="square">
            <a:spAutoFit/>
          </a:bodyPr>
          <a:lstStyle/>
          <a:p>
            <a:pPr algn="just"/>
            <a:endParaRPr lang="en-US" sz="1050" dirty="0"/>
          </a:p>
          <a:p>
            <a:pPr algn="just"/>
            <a:r>
              <a:rPr lang="en-US" b="1" dirty="0"/>
              <a:t>Most figures, graphs, and tables in this presentation were made directly in </a:t>
            </a:r>
            <a:r>
              <a:rPr lang="en-US" b="1" dirty="0" err="1"/>
              <a:t>GeneNetwork</a:t>
            </a:r>
            <a:r>
              <a:rPr lang="en-US" b="1" dirty="0"/>
              <a:t>. </a:t>
            </a:r>
          </a:p>
        </p:txBody>
      </p:sp>
      <p:pic>
        <p:nvPicPr>
          <p:cNvPr id="8" name="Picture 7">
            <a:extLst>
              <a:ext uri="{FF2B5EF4-FFF2-40B4-BE49-F238E27FC236}">
                <a16:creationId xmlns:a16="http://schemas.microsoft.com/office/drawing/2014/main" id="{1C8CA800-01E0-3446-A365-92E2EA8712F4}"/>
              </a:ext>
            </a:extLst>
          </p:cNvPr>
          <p:cNvPicPr>
            <a:picLocks noChangeAspect="1"/>
          </p:cNvPicPr>
          <p:nvPr/>
        </p:nvPicPr>
        <p:blipFill>
          <a:blip r:embed="rId3"/>
          <a:stretch>
            <a:fillRect/>
          </a:stretch>
        </p:blipFill>
        <p:spPr>
          <a:xfrm>
            <a:off x="6096000" y="5402558"/>
            <a:ext cx="5805781" cy="1328442"/>
          </a:xfrm>
          <a:prstGeom prst="rect">
            <a:avLst/>
          </a:prstGeom>
        </p:spPr>
      </p:pic>
      <p:sp>
        <p:nvSpPr>
          <p:cNvPr id="22" name="Rectangle 21">
            <a:extLst>
              <a:ext uri="{FF2B5EF4-FFF2-40B4-BE49-F238E27FC236}">
                <a16:creationId xmlns:a16="http://schemas.microsoft.com/office/drawing/2014/main" id="{B2D6D30A-C18D-E948-8994-57D20C0C9230}"/>
              </a:ext>
            </a:extLst>
          </p:cNvPr>
          <p:cNvSpPr/>
          <p:nvPr/>
        </p:nvSpPr>
        <p:spPr>
          <a:xfrm>
            <a:off x="8565899" y="5454134"/>
            <a:ext cx="1635384" cy="369332"/>
          </a:xfrm>
          <a:prstGeom prst="rect">
            <a:avLst/>
          </a:prstGeom>
        </p:spPr>
        <p:txBody>
          <a:bodyPr wrap="none">
            <a:spAutoFit/>
          </a:bodyPr>
          <a:lstStyle/>
          <a:p>
            <a:r>
              <a:rPr lang="en-US" dirty="0"/>
              <a:t>PMID: 6391259</a:t>
            </a:r>
          </a:p>
        </p:txBody>
      </p:sp>
    </p:spTree>
    <p:extLst>
      <p:ext uri="{BB962C8B-B14F-4D97-AF65-F5344CB8AC3E}">
        <p14:creationId xmlns:p14="http://schemas.microsoft.com/office/powerpoint/2010/main" val="863241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B248317-DA01-9D44-9B58-28EEE789D991}"/>
              </a:ext>
            </a:extLst>
          </p:cNvPr>
          <p:cNvSpPr>
            <a:spLocks noGrp="1"/>
          </p:cNvSpPr>
          <p:nvPr>
            <p:ph type="subTitle" idx="1"/>
          </p:nvPr>
        </p:nvSpPr>
        <p:spPr>
          <a:xfrm>
            <a:off x="622025" y="6382485"/>
            <a:ext cx="7209874" cy="510240"/>
          </a:xfrm>
        </p:spPr>
        <p:txBody>
          <a:bodyPr>
            <a:normAutofit/>
          </a:bodyPr>
          <a:lstStyle/>
          <a:p>
            <a:pPr algn="l"/>
            <a:r>
              <a:rPr lang="en-US" sz="2000" b="1" dirty="0"/>
              <a:t>Slide 20</a:t>
            </a:r>
            <a:r>
              <a:rPr lang="en-US" sz="2000" dirty="0"/>
              <a:t>. Conclusions</a:t>
            </a:r>
          </a:p>
        </p:txBody>
      </p:sp>
      <p:sp>
        <p:nvSpPr>
          <p:cNvPr id="5" name="Subtitle 2">
            <a:extLst>
              <a:ext uri="{FF2B5EF4-FFF2-40B4-BE49-F238E27FC236}">
                <a16:creationId xmlns:a16="http://schemas.microsoft.com/office/drawing/2014/main" id="{F24AFD38-85C0-BF49-8646-F58F60BDCA5C}"/>
              </a:ext>
            </a:extLst>
          </p:cNvPr>
          <p:cNvSpPr txBox="1">
            <a:spLocks/>
          </p:cNvSpPr>
          <p:nvPr/>
        </p:nvSpPr>
        <p:spPr>
          <a:xfrm>
            <a:off x="20591" y="6617"/>
            <a:ext cx="7209874" cy="590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i="1" dirty="0">
                <a:solidFill>
                  <a:schemeClr val="accent1">
                    <a:lumMod val="75000"/>
                  </a:schemeClr>
                </a:solidFill>
              </a:rPr>
              <a:t>Initial conclusions</a:t>
            </a:r>
            <a:endParaRPr lang="en-US" sz="2000" b="1" i="1" dirty="0">
              <a:solidFill>
                <a:schemeClr val="accent1">
                  <a:lumMod val="75000"/>
                </a:schemeClr>
              </a:solidFill>
            </a:endParaRPr>
          </a:p>
        </p:txBody>
      </p:sp>
      <p:sp>
        <p:nvSpPr>
          <p:cNvPr id="6" name="Subtitle 2">
            <a:extLst>
              <a:ext uri="{FF2B5EF4-FFF2-40B4-BE49-F238E27FC236}">
                <a16:creationId xmlns:a16="http://schemas.microsoft.com/office/drawing/2014/main" id="{4B0F3964-1666-3249-AE53-0FB78C417227}"/>
              </a:ext>
            </a:extLst>
          </p:cNvPr>
          <p:cNvSpPr txBox="1">
            <a:spLocks/>
          </p:cNvSpPr>
          <p:nvPr/>
        </p:nvSpPr>
        <p:spPr>
          <a:xfrm>
            <a:off x="400722" y="520414"/>
            <a:ext cx="5891221" cy="60771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AutoNum type="arabicPeriod"/>
            </a:pPr>
            <a:r>
              <a:rPr lang="en-US" sz="2000" dirty="0"/>
              <a:t>Much of the mapping workflow is in place. We need smoother data and metadata entry methods.</a:t>
            </a:r>
          </a:p>
          <a:p>
            <a:pPr marL="457200" indent="-457200" algn="l">
              <a:buAutoNum type="arabicPeriod"/>
            </a:pPr>
            <a:r>
              <a:rPr lang="en-US" sz="2000" dirty="0"/>
              <a:t>The HS Rat GWAS data and genetic analysis is FAIR-compliant in </a:t>
            </a:r>
            <a:r>
              <a:rPr lang="en-US" sz="2000" dirty="0" err="1"/>
              <a:t>GeneNetwork</a:t>
            </a:r>
            <a:r>
              <a:rPr lang="en-US" sz="2000" dirty="0"/>
              <a:t>.</a:t>
            </a:r>
          </a:p>
          <a:p>
            <a:pPr marL="457200" indent="-457200" algn="l">
              <a:buAutoNum type="arabicPeriod"/>
            </a:pPr>
            <a:r>
              <a:rPr lang="en-US" sz="2000" dirty="0"/>
              <a:t>All code is accessible on GitHub </a:t>
            </a:r>
            <a:r>
              <a:rPr lang="en-US" sz="2000" dirty="0">
                <a:hlinkClick r:id="rId2"/>
              </a:rPr>
              <a:t>https://github.com/genenetwork/genenetwork2</a:t>
            </a:r>
            <a:r>
              <a:rPr lang="en-US" sz="2000" dirty="0"/>
              <a:t>.</a:t>
            </a:r>
          </a:p>
          <a:p>
            <a:pPr marL="457200" indent="-457200" algn="l">
              <a:buAutoNum type="arabicPeriod"/>
            </a:pPr>
            <a:r>
              <a:rPr lang="en-US" sz="2000" dirty="0"/>
              <a:t>You can replicate and tweak models when mapping any of the P50 traits. You can do this on your own without much hassle.</a:t>
            </a:r>
            <a:endParaRPr lang="en-US" sz="2000" i="1" dirty="0"/>
          </a:p>
          <a:p>
            <a:pPr marL="457200" indent="-457200" algn="l">
              <a:buAutoNum type="arabicPeriod"/>
            </a:pPr>
            <a:r>
              <a:rPr lang="en-US" sz="2000" dirty="0"/>
              <a:t>It is a short step from the P50 reports you get from Apurva to the P30 reports you can generate in GN. Our goal is to make sure these reports converge perfectly (replicable work flows).</a:t>
            </a:r>
          </a:p>
          <a:p>
            <a:pPr marL="457200" indent="-457200" algn="l">
              <a:buAutoNum type="arabicPeriod"/>
            </a:pPr>
            <a:r>
              <a:rPr lang="en-US" sz="2000" dirty="0"/>
              <a:t>As the rat genome assembly and sequence data for the eight parents of the HS improve, all traits will be remappable on the new assemblies and with ”overlay” tracks of sequence variants and haplotypes in every locus.</a:t>
            </a:r>
          </a:p>
        </p:txBody>
      </p:sp>
      <p:pic>
        <p:nvPicPr>
          <p:cNvPr id="3" name="Picture 2">
            <a:extLst>
              <a:ext uri="{FF2B5EF4-FFF2-40B4-BE49-F238E27FC236}">
                <a16:creationId xmlns:a16="http://schemas.microsoft.com/office/drawing/2014/main" id="{9323753F-1178-1B43-BB70-7D596F0254B5}"/>
              </a:ext>
            </a:extLst>
          </p:cNvPr>
          <p:cNvPicPr>
            <a:picLocks noChangeAspect="1"/>
          </p:cNvPicPr>
          <p:nvPr/>
        </p:nvPicPr>
        <p:blipFill rotWithShape="1">
          <a:blip r:embed="rId3"/>
          <a:srcRect r="2124"/>
          <a:stretch/>
        </p:blipFill>
        <p:spPr>
          <a:xfrm>
            <a:off x="6316367" y="866573"/>
            <a:ext cx="5693324" cy="4320023"/>
          </a:xfrm>
          <a:prstGeom prst="rect">
            <a:avLst/>
          </a:prstGeom>
        </p:spPr>
      </p:pic>
      <p:sp>
        <p:nvSpPr>
          <p:cNvPr id="7" name="Subtitle 2">
            <a:extLst>
              <a:ext uri="{FF2B5EF4-FFF2-40B4-BE49-F238E27FC236}">
                <a16:creationId xmlns:a16="http://schemas.microsoft.com/office/drawing/2014/main" id="{49626F13-1309-0F42-82BA-B63F959998BB}"/>
              </a:ext>
            </a:extLst>
          </p:cNvPr>
          <p:cNvSpPr txBox="1">
            <a:spLocks/>
          </p:cNvSpPr>
          <p:nvPr/>
        </p:nvSpPr>
        <p:spPr>
          <a:xfrm>
            <a:off x="6553200" y="0"/>
            <a:ext cx="7209874" cy="590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i="1" dirty="0">
                <a:solidFill>
                  <a:schemeClr val="accent1">
                    <a:lumMod val="75000"/>
                  </a:schemeClr>
                </a:solidFill>
              </a:rPr>
              <a:t>P50 reports rock</a:t>
            </a:r>
            <a:endParaRPr lang="en-US" sz="2000" b="1" i="1" dirty="0">
              <a:solidFill>
                <a:schemeClr val="accent1">
                  <a:lumMod val="75000"/>
                </a:schemeClr>
              </a:solidFill>
            </a:endParaRPr>
          </a:p>
        </p:txBody>
      </p:sp>
      <p:sp>
        <p:nvSpPr>
          <p:cNvPr id="8" name="TextBox 7">
            <a:extLst>
              <a:ext uri="{FF2B5EF4-FFF2-40B4-BE49-F238E27FC236}">
                <a16:creationId xmlns:a16="http://schemas.microsoft.com/office/drawing/2014/main" id="{5BE65357-A500-6242-8DB9-EF1EBB714AB8}"/>
              </a:ext>
            </a:extLst>
          </p:cNvPr>
          <p:cNvSpPr txBox="1"/>
          <p:nvPr/>
        </p:nvSpPr>
        <p:spPr>
          <a:xfrm>
            <a:off x="10970191" y="14991"/>
            <a:ext cx="1221809" cy="923330"/>
          </a:xfrm>
          <a:prstGeom prst="rect">
            <a:avLst/>
          </a:prstGeom>
          <a:noFill/>
        </p:spPr>
        <p:txBody>
          <a:bodyPr wrap="none" rtlCol="0">
            <a:spAutoFit/>
          </a:bodyPr>
          <a:lstStyle/>
          <a:p>
            <a:r>
              <a:rPr lang="en-US" dirty="0" err="1"/>
              <a:t>Crf_MI</a:t>
            </a:r>
            <a:endParaRPr lang="en-US" dirty="0"/>
          </a:p>
          <a:p>
            <a:r>
              <a:rPr lang="en-US" dirty="0"/>
              <a:t>01Apr2020</a:t>
            </a:r>
          </a:p>
          <a:p>
            <a:endParaRPr lang="en-US" dirty="0"/>
          </a:p>
        </p:txBody>
      </p:sp>
    </p:spTree>
    <p:extLst>
      <p:ext uri="{BB962C8B-B14F-4D97-AF65-F5344CB8AC3E}">
        <p14:creationId xmlns:p14="http://schemas.microsoft.com/office/powerpoint/2010/main" val="694240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B248317-DA01-9D44-9B58-28EEE789D991}"/>
              </a:ext>
            </a:extLst>
          </p:cNvPr>
          <p:cNvSpPr>
            <a:spLocks noGrp="1"/>
          </p:cNvSpPr>
          <p:nvPr>
            <p:ph type="subTitle" idx="1"/>
          </p:nvPr>
        </p:nvSpPr>
        <p:spPr>
          <a:xfrm>
            <a:off x="631087" y="6381603"/>
            <a:ext cx="7209874" cy="510240"/>
          </a:xfrm>
        </p:spPr>
        <p:txBody>
          <a:bodyPr>
            <a:normAutofit/>
          </a:bodyPr>
          <a:lstStyle/>
          <a:p>
            <a:pPr algn="l"/>
            <a:r>
              <a:rPr lang="en-US" sz="2000" b="1" dirty="0"/>
              <a:t>Slide 21</a:t>
            </a:r>
            <a:r>
              <a:rPr lang="en-US" sz="2000" dirty="0"/>
              <a:t>. Work in progress</a:t>
            </a:r>
          </a:p>
        </p:txBody>
      </p:sp>
      <p:sp>
        <p:nvSpPr>
          <p:cNvPr id="5" name="Subtitle 2">
            <a:extLst>
              <a:ext uri="{FF2B5EF4-FFF2-40B4-BE49-F238E27FC236}">
                <a16:creationId xmlns:a16="http://schemas.microsoft.com/office/drawing/2014/main" id="{F24AFD38-85C0-BF49-8646-F58F60BDCA5C}"/>
              </a:ext>
            </a:extLst>
          </p:cNvPr>
          <p:cNvSpPr txBox="1">
            <a:spLocks/>
          </p:cNvSpPr>
          <p:nvPr/>
        </p:nvSpPr>
        <p:spPr>
          <a:xfrm>
            <a:off x="12353" y="-1621"/>
            <a:ext cx="7209874" cy="590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i="1" dirty="0">
                <a:solidFill>
                  <a:schemeClr val="accent1">
                    <a:lumMod val="75000"/>
                  </a:schemeClr>
                </a:solidFill>
              </a:rPr>
              <a:t>Pending work</a:t>
            </a:r>
            <a:endParaRPr lang="en-US" sz="1800" b="1" i="1" dirty="0">
              <a:solidFill>
                <a:schemeClr val="accent1">
                  <a:lumMod val="75000"/>
                </a:schemeClr>
              </a:solidFill>
            </a:endParaRPr>
          </a:p>
        </p:txBody>
      </p:sp>
      <p:sp>
        <p:nvSpPr>
          <p:cNvPr id="6" name="Subtitle 2">
            <a:extLst>
              <a:ext uri="{FF2B5EF4-FFF2-40B4-BE49-F238E27FC236}">
                <a16:creationId xmlns:a16="http://schemas.microsoft.com/office/drawing/2014/main" id="{4B0F3964-1666-3249-AE53-0FB78C417227}"/>
              </a:ext>
            </a:extLst>
          </p:cNvPr>
          <p:cNvSpPr txBox="1">
            <a:spLocks/>
          </p:cNvSpPr>
          <p:nvPr/>
        </p:nvSpPr>
        <p:spPr>
          <a:xfrm>
            <a:off x="699246" y="580284"/>
            <a:ext cx="10147151" cy="569994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AutoNum type="arabicPeriod"/>
            </a:pPr>
            <a:r>
              <a:rPr lang="en-US" sz="2000" dirty="0"/>
              <a:t>Implement stratified permutation by sex, site, year (Sloan, </a:t>
            </a:r>
            <a:r>
              <a:rPr lang="en-US" sz="2000" b="1" dirty="0"/>
              <a:t>done</a:t>
            </a:r>
            <a:r>
              <a:rPr lang="en-US" sz="2000" dirty="0"/>
              <a:t> April 9). Compute FDR for full set of “significant” QTLs.</a:t>
            </a:r>
          </a:p>
          <a:p>
            <a:pPr marL="457200" indent="-457200" algn="l">
              <a:buAutoNum type="arabicPeriod"/>
            </a:pPr>
            <a:r>
              <a:rPr lang="en-US" sz="2000" dirty="0"/>
              <a:t>Enter and QC genotype, phenotypes, cofactors for all HS cases (</a:t>
            </a:r>
            <a:r>
              <a:rPr lang="en-US" sz="2000" dirty="0" err="1"/>
              <a:t>Chitre</a:t>
            </a:r>
            <a:r>
              <a:rPr lang="en-US" sz="2000" dirty="0"/>
              <a:t>, Centeno, Williams, </a:t>
            </a:r>
            <a:r>
              <a:rPr lang="en-US" sz="2000" b="1" dirty="0"/>
              <a:t>done</a:t>
            </a:r>
            <a:r>
              <a:rPr lang="en-US" sz="2000" dirty="0"/>
              <a:t> April 2020)</a:t>
            </a:r>
          </a:p>
          <a:p>
            <a:pPr marL="457200" indent="-457200" algn="l">
              <a:buFont typeface="Arial" panose="020B0604020202020204" pitchFamily="34" charset="0"/>
              <a:buAutoNum type="arabicPeriod"/>
            </a:pPr>
            <a:r>
              <a:rPr lang="en-US" sz="2000" dirty="0"/>
              <a:t>Enter genotypes into MariaDB for use as cofactors (Centeno, </a:t>
            </a:r>
            <a:r>
              <a:rPr lang="en-US" sz="2000" dirty="0" err="1"/>
              <a:t>Chitre</a:t>
            </a:r>
            <a:r>
              <a:rPr lang="en-US" sz="2000" dirty="0"/>
              <a:t>, Palmer, </a:t>
            </a:r>
            <a:r>
              <a:rPr lang="en-US" sz="2000" b="1" dirty="0"/>
              <a:t>in prog</a:t>
            </a:r>
            <a:r>
              <a:rPr lang="en-US" sz="2000" dirty="0"/>
              <a:t>ress)</a:t>
            </a:r>
          </a:p>
          <a:p>
            <a:pPr marL="457200" indent="-457200" algn="l">
              <a:buAutoNum type="arabicPeriod"/>
            </a:pPr>
            <a:r>
              <a:rPr lang="en-US" sz="2000" dirty="0"/>
              <a:t>Estimate effect sizes and polarities of all alleles/haplotypes (Williams, Sen, </a:t>
            </a:r>
            <a:r>
              <a:rPr lang="en-US" sz="2000" dirty="0" err="1"/>
              <a:t>Prins</a:t>
            </a:r>
            <a:r>
              <a:rPr lang="en-US" sz="2000" dirty="0"/>
              <a:t>, in progress)</a:t>
            </a:r>
          </a:p>
          <a:p>
            <a:pPr marL="457200" indent="-457200" algn="l">
              <a:buAutoNum type="arabicPeriod"/>
            </a:pPr>
            <a:r>
              <a:rPr lang="en-US" sz="2000" dirty="0"/>
              <a:t>Implement password access control for data until publication (</a:t>
            </a:r>
            <a:r>
              <a:rPr lang="en-US" sz="2000" dirty="0" err="1"/>
              <a:t>Prins</a:t>
            </a:r>
            <a:r>
              <a:rPr lang="en-US" sz="2000" dirty="0"/>
              <a:t>, Sloan, Fischer, May target)</a:t>
            </a:r>
          </a:p>
          <a:p>
            <a:pPr marL="457200" indent="-457200" algn="l">
              <a:buAutoNum type="arabicPeriod"/>
            </a:pPr>
            <a:r>
              <a:rPr lang="en-US" sz="2000" dirty="0"/>
              <a:t>Test for interaction effects of sex and other cofactors with loci (Williams, Arends, in progress)</a:t>
            </a:r>
          </a:p>
          <a:p>
            <a:pPr marL="457200" indent="-457200" algn="l">
              <a:buAutoNum type="arabicPeriod"/>
            </a:pPr>
            <a:r>
              <a:rPr lang="en-US" sz="2000" dirty="0"/>
              <a:t>Evaluate multiple-locus interactions using loci with main effects (Sen, Williams, Palmer…)</a:t>
            </a:r>
          </a:p>
          <a:p>
            <a:pPr marL="457200" indent="-457200" algn="l">
              <a:buAutoNum type="arabicPeriod"/>
            </a:pPr>
            <a:r>
              <a:rPr lang="en-US" sz="2000" dirty="0"/>
              <a:t>Develop more formal methods to combine HS and HRDP phenotype data (</a:t>
            </a:r>
            <a:r>
              <a:rPr lang="en-US" sz="2000" dirty="0" err="1"/>
              <a:t>longterm</a:t>
            </a:r>
            <a:r>
              <a:rPr lang="en-US" sz="2000" dirty="0"/>
              <a:t> goal)</a:t>
            </a:r>
          </a:p>
          <a:p>
            <a:pPr marL="457200" indent="-457200" algn="l">
              <a:buAutoNum type="arabicPeriod"/>
            </a:pPr>
            <a:r>
              <a:rPr lang="en-US" sz="2000" dirty="0"/>
              <a:t>Evaluate positional candidate genes (Palmer and teams)</a:t>
            </a:r>
          </a:p>
          <a:p>
            <a:pPr marL="457200" indent="-457200" algn="l">
              <a:buAutoNum type="arabicPeriod"/>
            </a:pPr>
            <a:r>
              <a:rPr lang="en-US" sz="2000" dirty="0"/>
              <a:t>Refine API for data export from </a:t>
            </a:r>
            <a:r>
              <a:rPr lang="en-US" sz="2000" dirty="0" err="1"/>
              <a:t>GeneNetwork</a:t>
            </a:r>
            <a:r>
              <a:rPr lang="en-US" sz="2000" dirty="0"/>
              <a:t> (</a:t>
            </a:r>
            <a:r>
              <a:rPr lang="en-US" sz="2000" dirty="0" err="1"/>
              <a:t>Prins</a:t>
            </a:r>
            <a:r>
              <a:rPr lang="en-US" sz="2000" dirty="0"/>
              <a:t>, Sloan, Sen, Centeno)</a:t>
            </a:r>
          </a:p>
          <a:p>
            <a:pPr marL="457200" indent="-457200" algn="l">
              <a:buAutoNum type="arabicPeriod"/>
            </a:pPr>
            <a:r>
              <a:rPr lang="en-US" sz="2000" dirty="0"/>
              <a:t>Plan comparative human GWAS/</a:t>
            </a:r>
            <a:r>
              <a:rPr lang="en-US" sz="2000" dirty="0" err="1"/>
              <a:t>PheWAS</a:t>
            </a:r>
            <a:r>
              <a:rPr lang="en-US" sz="2000" dirty="0"/>
              <a:t> components (</a:t>
            </a:r>
            <a:r>
              <a:rPr lang="en-US" sz="2000" dirty="0" err="1"/>
              <a:t>Prins</a:t>
            </a:r>
            <a:r>
              <a:rPr lang="en-US" sz="2000" dirty="0"/>
              <a:t>, Sen, Williams)</a:t>
            </a:r>
          </a:p>
          <a:p>
            <a:pPr marL="457200" indent="-457200" algn="l">
              <a:buAutoNum type="arabicPeriod"/>
            </a:pPr>
            <a:r>
              <a:rPr lang="en-US" sz="2000" dirty="0"/>
              <a:t>Draft a technical paper for a replicable behavioral genetics (whole team)</a:t>
            </a:r>
          </a:p>
        </p:txBody>
      </p:sp>
    </p:spTree>
    <p:extLst>
      <p:ext uri="{BB962C8B-B14F-4D97-AF65-F5344CB8AC3E}">
        <p14:creationId xmlns:p14="http://schemas.microsoft.com/office/powerpoint/2010/main" val="3142430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B248317-DA01-9D44-9B58-28EEE789D991}"/>
              </a:ext>
            </a:extLst>
          </p:cNvPr>
          <p:cNvSpPr>
            <a:spLocks noGrp="1"/>
          </p:cNvSpPr>
          <p:nvPr>
            <p:ph type="subTitle" idx="1"/>
          </p:nvPr>
        </p:nvSpPr>
        <p:spPr>
          <a:xfrm>
            <a:off x="665812" y="6381603"/>
            <a:ext cx="7209874" cy="510240"/>
          </a:xfrm>
        </p:spPr>
        <p:txBody>
          <a:bodyPr>
            <a:normAutofit/>
          </a:bodyPr>
          <a:lstStyle/>
          <a:p>
            <a:pPr algn="l"/>
            <a:r>
              <a:rPr lang="en-US" sz="2000" b="1" dirty="0"/>
              <a:t>Slide 22</a:t>
            </a:r>
            <a:r>
              <a:rPr lang="en-US" sz="2000" dirty="0"/>
              <a:t>. What to do next</a:t>
            </a:r>
          </a:p>
        </p:txBody>
      </p:sp>
      <p:sp>
        <p:nvSpPr>
          <p:cNvPr id="5" name="Subtitle 2">
            <a:extLst>
              <a:ext uri="{FF2B5EF4-FFF2-40B4-BE49-F238E27FC236}">
                <a16:creationId xmlns:a16="http://schemas.microsoft.com/office/drawing/2014/main" id="{F24AFD38-85C0-BF49-8646-F58F60BDCA5C}"/>
              </a:ext>
            </a:extLst>
          </p:cNvPr>
          <p:cNvSpPr txBox="1">
            <a:spLocks/>
          </p:cNvSpPr>
          <p:nvPr/>
        </p:nvSpPr>
        <p:spPr>
          <a:xfrm>
            <a:off x="12353" y="6617"/>
            <a:ext cx="7209874" cy="590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i="1" dirty="0">
                <a:solidFill>
                  <a:schemeClr val="accent1">
                    <a:lumMod val="75000"/>
                  </a:schemeClr>
                </a:solidFill>
              </a:rPr>
              <a:t>Your suggestions</a:t>
            </a:r>
            <a:endParaRPr lang="en-US" sz="1800" b="1" i="1" dirty="0">
              <a:solidFill>
                <a:schemeClr val="accent1">
                  <a:lumMod val="75000"/>
                </a:schemeClr>
              </a:solidFill>
            </a:endParaRPr>
          </a:p>
        </p:txBody>
      </p:sp>
      <p:sp>
        <p:nvSpPr>
          <p:cNvPr id="6" name="Subtitle 2">
            <a:extLst>
              <a:ext uri="{FF2B5EF4-FFF2-40B4-BE49-F238E27FC236}">
                <a16:creationId xmlns:a16="http://schemas.microsoft.com/office/drawing/2014/main" id="{4B0F3964-1666-3249-AE53-0FB78C417227}"/>
              </a:ext>
            </a:extLst>
          </p:cNvPr>
          <p:cNvSpPr txBox="1">
            <a:spLocks/>
          </p:cNvSpPr>
          <p:nvPr/>
        </p:nvSpPr>
        <p:spPr>
          <a:xfrm>
            <a:off x="685799" y="594835"/>
            <a:ext cx="10587943" cy="56999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AutoNum type="arabicPeriod"/>
            </a:pPr>
            <a:r>
              <a:rPr lang="en-US" sz="2000" dirty="0"/>
              <a:t>Faster mapping and permuting</a:t>
            </a:r>
          </a:p>
          <a:p>
            <a:pPr marL="457200" indent="-457200" algn="l">
              <a:buAutoNum type="arabicPeriod"/>
            </a:pPr>
            <a:r>
              <a:rPr lang="en-US" sz="2000" dirty="0"/>
              <a:t>Better metadata and descriptions</a:t>
            </a:r>
          </a:p>
          <a:p>
            <a:pPr marL="457200" indent="-457200" algn="l">
              <a:buAutoNum type="arabicPeriod"/>
            </a:pPr>
            <a:r>
              <a:rPr lang="en-US" sz="2000" dirty="0"/>
              <a:t>Faster page loading</a:t>
            </a:r>
          </a:p>
          <a:p>
            <a:pPr marL="457200" indent="-457200" algn="l">
              <a:buAutoNum type="arabicPeriod"/>
            </a:pPr>
            <a:r>
              <a:rPr lang="en-US" sz="2000" dirty="0"/>
              <a:t>Default parameter mapping results databasing</a:t>
            </a:r>
          </a:p>
          <a:p>
            <a:pPr marL="457200" indent="-457200" algn="l">
              <a:buAutoNum type="arabicPeriod"/>
            </a:pPr>
            <a:r>
              <a:rPr lang="en-US" sz="2000" dirty="0"/>
              <a:t>How about </a:t>
            </a:r>
            <a:r>
              <a:rPr lang="en-US" sz="2000" dirty="0" err="1"/>
              <a:t>Chr</a:t>
            </a:r>
            <a:r>
              <a:rPr lang="en-US" sz="2000" dirty="0"/>
              <a:t> X? It is a genetic hotbed.</a:t>
            </a:r>
          </a:p>
          <a:p>
            <a:pPr marL="457200" indent="-457200" algn="l">
              <a:buAutoNum type="arabicPeriod"/>
            </a:pPr>
            <a:r>
              <a:rPr lang="en-US" sz="2000" b="1" i="1" dirty="0">
                <a:solidFill>
                  <a:schemeClr val="accent1">
                    <a:lumMod val="75000"/>
                  </a:schemeClr>
                </a:solidFill>
              </a:rPr>
              <a:t>Your ideas</a:t>
            </a:r>
          </a:p>
        </p:txBody>
      </p:sp>
      <p:pic>
        <p:nvPicPr>
          <p:cNvPr id="3" name="Picture 2">
            <a:extLst>
              <a:ext uri="{FF2B5EF4-FFF2-40B4-BE49-F238E27FC236}">
                <a16:creationId xmlns:a16="http://schemas.microsoft.com/office/drawing/2014/main" id="{8472D6F8-DD9F-5842-8393-46B62827D46B}"/>
              </a:ext>
            </a:extLst>
          </p:cNvPr>
          <p:cNvPicPr>
            <a:picLocks noChangeAspect="1"/>
          </p:cNvPicPr>
          <p:nvPr/>
        </p:nvPicPr>
        <p:blipFill>
          <a:blip r:embed="rId2"/>
          <a:stretch>
            <a:fillRect/>
          </a:stretch>
        </p:blipFill>
        <p:spPr>
          <a:xfrm>
            <a:off x="6463804" y="180756"/>
            <a:ext cx="5593724" cy="2339788"/>
          </a:xfrm>
          <a:prstGeom prst="rect">
            <a:avLst/>
          </a:prstGeom>
        </p:spPr>
      </p:pic>
      <p:pic>
        <p:nvPicPr>
          <p:cNvPr id="12" name="Picture 11">
            <a:extLst>
              <a:ext uri="{FF2B5EF4-FFF2-40B4-BE49-F238E27FC236}">
                <a16:creationId xmlns:a16="http://schemas.microsoft.com/office/drawing/2014/main" id="{E4DA7740-8BA4-4643-99FD-8D9BAF4998DA}"/>
              </a:ext>
            </a:extLst>
          </p:cNvPr>
          <p:cNvPicPr>
            <a:picLocks noChangeAspect="1"/>
          </p:cNvPicPr>
          <p:nvPr/>
        </p:nvPicPr>
        <p:blipFill>
          <a:blip r:embed="rId3"/>
          <a:stretch>
            <a:fillRect/>
          </a:stretch>
        </p:blipFill>
        <p:spPr>
          <a:xfrm>
            <a:off x="6602505" y="2518839"/>
            <a:ext cx="5472953" cy="4227435"/>
          </a:xfrm>
          <a:prstGeom prst="rect">
            <a:avLst/>
          </a:prstGeom>
        </p:spPr>
      </p:pic>
      <p:sp>
        <p:nvSpPr>
          <p:cNvPr id="14" name="Rectangle 13">
            <a:extLst>
              <a:ext uri="{FF2B5EF4-FFF2-40B4-BE49-F238E27FC236}">
                <a16:creationId xmlns:a16="http://schemas.microsoft.com/office/drawing/2014/main" id="{BE393EA8-ECC3-6440-B257-5C8A19EC9A75}"/>
              </a:ext>
            </a:extLst>
          </p:cNvPr>
          <p:cNvSpPr/>
          <p:nvPr/>
        </p:nvSpPr>
        <p:spPr>
          <a:xfrm>
            <a:off x="8522540" y="5455906"/>
            <a:ext cx="1780103" cy="523220"/>
          </a:xfrm>
          <a:prstGeom prst="rect">
            <a:avLst/>
          </a:prstGeom>
        </p:spPr>
        <p:txBody>
          <a:bodyPr wrap="none">
            <a:spAutoFit/>
          </a:bodyPr>
          <a:lstStyle/>
          <a:p>
            <a:r>
              <a:rPr lang="en-US" sz="2800" b="1" dirty="0"/>
              <a:t>GN Heroes</a:t>
            </a:r>
          </a:p>
        </p:txBody>
      </p:sp>
      <p:pic>
        <p:nvPicPr>
          <p:cNvPr id="9" name="Picture 8">
            <a:extLst>
              <a:ext uri="{FF2B5EF4-FFF2-40B4-BE49-F238E27FC236}">
                <a16:creationId xmlns:a16="http://schemas.microsoft.com/office/drawing/2014/main" id="{CFCC45A9-DF52-F049-8084-715FADFF6B91}"/>
              </a:ext>
            </a:extLst>
          </p:cNvPr>
          <p:cNvPicPr>
            <a:picLocks noChangeAspect="1"/>
          </p:cNvPicPr>
          <p:nvPr/>
        </p:nvPicPr>
        <p:blipFill>
          <a:blip r:embed="rId4"/>
          <a:stretch>
            <a:fillRect/>
          </a:stretch>
        </p:blipFill>
        <p:spPr>
          <a:xfrm>
            <a:off x="629586" y="4022813"/>
            <a:ext cx="4054815" cy="2300667"/>
          </a:xfrm>
          <a:prstGeom prst="rect">
            <a:avLst/>
          </a:prstGeom>
        </p:spPr>
      </p:pic>
      <p:sp>
        <p:nvSpPr>
          <p:cNvPr id="10" name="TextBox 9">
            <a:extLst>
              <a:ext uri="{FF2B5EF4-FFF2-40B4-BE49-F238E27FC236}">
                <a16:creationId xmlns:a16="http://schemas.microsoft.com/office/drawing/2014/main" id="{F4D3D78B-6525-F846-A4F5-082A478A43AB}"/>
              </a:ext>
            </a:extLst>
          </p:cNvPr>
          <p:cNvSpPr txBox="1"/>
          <p:nvPr/>
        </p:nvSpPr>
        <p:spPr>
          <a:xfrm>
            <a:off x="1223369" y="3572127"/>
            <a:ext cx="543482" cy="378752"/>
          </a:xfrm>
          <a:prstGeom prst="rect">
            <a:avLst/>
          </a:prstGeom>
          <a:noFill/>
        </p:spPr>
        <p:txBody>
          <a:bodyPr wrap="none" rtlCol="0">
            <a:spAutoFit/>
          </a:bodyPr>
          <a:lstStyle/>
          <a:p>
            <a:r>
              <a:rPr lang="en-US" sz="2800" b="1" dirty="0"/>
              <a:t>KOs</a:t>
            </a:r>
            <a:endParaRPr lang="en-US" dirty="0"/>
          </a:p>
        </p:txBody>
      </p:sp>
      <p:sp>
        <p:nvSpPr>
          <p:cNvPr id="11" name="TextBox 10">
            <a:extLst>
              <a:ext uri="{FF2B5EF4-FFF2-40B4-BE49-F238E27FC236}">
                <a16:creationId xmlns:a16="http://schemas.microsoft.com/office/drawing/2014/main" id="{88CB4860-DCDE-E443-9B5E-BAA837D2C938}"/>
              </a:ext>
            </a:extLst>
          </p:cNvPr>
          <p:cNvSpPr txBox="1"/>
          <p:nvPr/>
        </p:nvSpPr>
        <p:spPr>
          <a:xfrm>
            <a:off x="3397330" y="3546169"/>
            <a:ext cx="465550" cy="378752"/>
          </a:xfrm>
          <a:prstGeom prst="rect">
            <a:avLst/>
          </a:prstGeom>
          <a:noFill/>
        </p:spPr>
        <p:txBody>
          <a:bodyPr wrap="none" rtlCol="0">
            <a:spAutoFit/>
          </a:bodyPr>
          <a:lstStyle/>
          <a:p>
            <a:r>
              <a:rPr lang="en-US" sz="2800" b="1" dirty="0"/>
              <a:t>Us </a:t>
            </a:r>
            <a:endParaRPr lang="en-US" dirty="0"/>
          </a:p>
        </p:txBody>
      </p:sp>
      <p:sp>
        <p:nvSpPr>
          <p:cNvPr id="13" name="TextBox 12">
            <a:extLst>
              <a:ext uri="{FF2B5EF4-FFF2-40B4-BE49-F238E27FC236}">
                <a16:creationId xmlns:a16="http://schemas.microsoft.com/office/drawing/2014/main" id="{9DCDBC21-C041-F448-B7B0-8E2975922BD7}"/>
              </a:ext>
            </a:extLst>
          </p:cNvPr>
          <p:cNvSpPr txBox="1"/>
          <p:nvPr/>
        </p:nvSpPr>
        <p:spPr>
          <a:xfrm>
            <a:off x="918319" y="3243203"/>
            <a:ext cx="3641894" cy="400110"/>
          </a:xfrm>
          <a:prstGeom prst="rect">
            <a:avLst/>
          </a:prstGeom>
          <a:noFill/>
        </p:spPr>
        <p:txBody>
          <a:bodyPr wrap="none" rtlCol="0">
            <a:spAutoFit/>
          </a:bodyPr>
          <a:lstStyle/>
          <a:p>
            <a:r>
              <a:rPr lang="en-US" sz="2000" b="1" dirty="0"/>
              <a:t>Error messages in GN are cool ;-)</a:t>
            </a:r>
          </a:p>
        </p:txBody>
      </p:sp>
    </p:spTree>
    <p:extLst>
      <p:ext uri="{BB962C8B-B14F-4D97-AF65-F5344CB8AC3E}">
        <p14:creationId xmlns:p14="http://schemas.microsoft.com/office/powerpoint/2010/main" val="1681220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Box 113">
            <a:extLst>
              <a:ext uri="{FF2B5EF4-FFF2-40B4-BE49-F238E27FC236}">
                <a16:creationId xmlns:a16="http://schemas.microsoft.com/office/drawing/2014/main" id="{0F7CC431-C551-5446-AA7E-6149E3BD63F2}"/>
              </a:ext>
            </a:extLst>
          </p:cNvPr>
          <p:cNvSpPr txBox="1"/>
          <p:nvPr/>
        </p:nvSpPr>
        <p:spPr>
          <a:xfrm>
            <a:off x="2540000" y="1606176"/>
            <a:ext cx="806631" cy="461665"/>
          </a:xfrm>
          <a:prstGeom prst="rect">
            <a:avLst/>
          </a:prstGeom>
          <a:noFill/>
        </p:spPr>
        <p:txBody>
          <a:bodyPr wrap="none" rtlCol="0">
            <a:spAutoFit/>
          </a:bodyPr>
          <a:lstStyle/>
          <a:p>
            <a:r>
              <a:rPr lang="en-US" sz="2400" dirty="0"/>
              <a:t>1982</a:t>
            </a:r>
            <a:endParaRPr lang="en-US" dirty="0"/>
          </a:p>
        </p:txBody>
      </p:sp>
      <p:pic>
        <p:nvPicPr>
          <p:cNvPr id="113" name="Picture 112">
            <a:extLst>
              <a:ext uri="{FF2B5EF4-FFF2-40B4-BE49-F238E27FC236}">
                <a16:creationId xmlns:a16="http://schemas.microsoft.com/office/drawing/2014/main" id="{43895984-D27C-D645-B390-D89FB5DCE741}"/>
              </a:ext>
            </a:extLst>
          </p:cNvPr>
          <p:cNvPicPr>
            <a:picLocks noChangeAspect="1"/>
          </p:cNvPicPr>
          <p:nvPr/>
        </p:nvPicPr>
        <p:blipFill>
          <a:blip r:embed="rId2"/>
          <a:stretch>
            <a:fillRect/>
          </a:stretch>
        </p:blipFill>
        <p:spPr>
          <a:xfrm>
            <a:off x="1689100" y="4611436"/>
            <a:ext cx="2540000" cy="1141664"/>
          </a:xfrm>
          <a:prstGeom prst="rect">
            <a:avLst/>
          </a:prstGeom>
        </p:spPr>
      </p:pic>
      <p:sp>
        <p:nvSpPr>
          <p:cNvPr id="3" name="Subtitle 2">
            <a:extLst>
              <a:ext uri="{FF2B5EF4-FFF2-40B4-BE49-F238E27FC236}">
                <a16:creationId xmlns:a16="http://schemas.microsoft.com/office/drawing/2014/main" id="{0D08DC2D-4F50-694A-8130-5DBF6296D713}"/>
              </a:ext>
            </a:extLst>
          </p:cNvPr>
          <p:cNvSpPr>
            <a:spLocks noGrp="1"/>
          </p:cNvSpPr>
          <p:nvPr>
            <p:ph type="subTitle" idx="1"/>
          </p:nvPr>
        </p:nvSpPr>
        <p:spPr>
          <a:xfrm>
            <a:off x="6196" y="6544"/>
            <a:ext cx="4973107" cy="553719"/>
          </a:xfrm>
        </p:spPr>
        <p:txBody>
          <a:bodyPr>
            <a:normAutofit/>
          </a:bodyPr>
          <a:lstStyle/>
          <a:p>
            <a:pPr algn="l"/>
            <a:r>
              <a:rPr lang="en-US" sz="3200" i="1" dirty="0">
                <a:solidFill>
                  <a:schemeClr val="accent1">
                    <a:lumMod val="75000"/>
                  </a:schemeClr>
                </a:solidFill>
              </a:rPr>
              <a:t>An 8-parent rat HS-AI cross</a:t>
            </a:r>
            <a:endParaRPr lang="en-US" sz="2800" i="1" dirty="0">
              <a:solidFill>
                <a:schemeClr val="accent1">
                  <a:lumMod val="75000"/>
                </a:schemeClr>
              </a:solidFill>
            </a:endParaRPr>
          </a:p>
        </p:txBody>
      </p:sp>
      <p:sp>
        <p:nvSpPr>
          <p:cNvPr id="14" name="Subtitle 2">
            <a:extLst>
              <a:ext uri="{FF2B5EF4-FFF2-40B4-BE49-F238E27FC236}">
                <a16:creationId xmlns:a16="http://schemas.microsoft.com/office/drawing/2014/main" id="{3D903E69-20B1-9944-BDA6-DD2C3D09E4C0}"/>
              </a:ext>
            </a:extLst>
          </p:cNvPr>
          <p:cNvSpPr txBox="1">
            <a:spLocks/>
          </p:cNvSpPr>
          <p:nvPr/>
        </p:nvSpPr>
        <p:spPr>
          <a:xfrm>
            <a:off x="6107710" y="9000"/>
            <a:ext cx="4973107" cy="55371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i="1" dirty="0">
                <a:solidFill>
                  <a:schemeClr val="accent1">
                    <a:lumMod val="75000"/>
                  </a:schemeClr>
                </a:solidFill>
              </a:rPr>
              <a:t>Genotype sets and mapping models</a:t>
            </a:r>
            <a:endParaRPr lang="en-US" sz="1600" i="1" dirty="0">
              <a:solidFill>
                <a:schemeClr val="accent1">
                  <a:lumMod val="75000"/>
                </a:schemeClr>
              </a:solidFill>
            </a:endParaRPr>
          </a:p>
        </p:txBody>
      </p:sp>
      <p:sp>
        <p:nvSpPr>
          <p:cNvPr id="15" name="Rectangle 14">
            <a:extLst>
              <a:ext uri="{FF2B5EF4-FFF2-40B4-BE49-F238E27FC236}">
                <a16:creationId xmlns:a16="http://schemas.microsoft.com/office/drawing/2014/main" id="{05377EC4-9B4D-964A-ACC1-8EF2C7FBB94E}"/>
              </a:ext>
            </a:extLst>
          </p:cNvPr>
          <p:cNvSpPr/>
          <p:nvPr/>
        </p:nvSpPr>
        <p:spPr>
          <a:xfrm>
            <a:off x="6489536" y="408543"/>
            <a:ext cx="5748759" cy="6370975"/>
          </a:xfrm>
          <a:prstGeom prst="rect">
            <a:avLst/>
          </a:prstGeom>
        </p:spPr>
        <p:txBody>
          <a:bodyPr wrap="square">
            <a:spAutoFit/>
          </a:bodyPr>
          <a:lstStyle/>
          <a:p>
            <a:endParaRPr lang="en-US" sz="400" dirty="0"/>
          </a:p>
          <a:p>
            <a:r>
              <a:rPr lang="en-US" sz="2000" dirty="0"/>
              <a:t>First phase mapping done used up to 4000 HS cases and has excellent power. You can map with any cofactors you want—batch, sex, body weight, coat color. Sexes can be mapped jointly and separately.</a:t>
            </a:r>
          </a:p>
          <a:p>
            <a:endParaRPr lang="en-US" sz="1200" dirty="0"/>
          </a:p>
          <a:p>
            <a:r>
              <a:rPr lang="en-US" sz="2000" dirty="0"/>
              <a:t>Second phase omics data mapping is in progress by Saba and Sen, but requires faster methods. We will get there! Also adding in all rat sequence data.</a:t>
            </a:r>
          </a:p>
          <a:p>
            <a:endParaRPr lang="en-US" sz="600" dirty="0"/>
          </a:p>
          <a:p>
            <a:r>
              <a:rPr lang="en-US" sz="2000" dirty="0"/>
              <a:t>Genome-wide thresholds of linkage can be com–</a:t>
            </a:r>
            <a:r>
              <a:rPr lang="en-US" sz="2000" dirty="0" err="1"/>
              <a:t>puted</a:t>
            </a:r>
            <a:r>
              <a:rPr lang="en-US" sz="2000" dirty="0"/>
              <a:t> in R/</a:t>
            </a:r>
            <a:r>
              <a:rPr lang="en-US" sz="2000" dirty="0" err="1"/>
              <a:t>qtl</a:t>
            </a:r>
            <a:r>
              <a:rPr lang="en-US" sz="2000" dirty="0"/>
              <a:t> with a permutation method that accounts for the stratification of samples by sex, site, and batch. GEMMA works well too but no permutation yet.</a:t>
            </a:r>
          </a:p>
          <a:p>
            <a:endParaRPr lang="en-US" sz="2000" dirty="0"/>
          </a:p>
          <a:p>
            <a:r>
              <a:rPr lang="en-US" sz="2000" dirty="0"/>
              <a:t>Mapping methods make two key assumptions: that distributions of traits are reasonably close to normal and that cofactors are well modeled. Cofactors are treated as fixed effects. HS sample sizes are large enough so that the distinction between fixed and random effect models is not critical. </a:t>
            </a:r>
          </a:p>
          <a:p>
            <a:endParaRPr lang="en-US" sz="600" dirty="0"/>
          </a:p>
        </p:txBody>
      </p:sp>
      <p:sp>
        <p:nvSpPr>
          <p:cNvPr id="20" name="Rectangle 19">
            <a:extLst>
              <a:ext uri="{FF2B5EF4-FFF2-40B4-BE49-F238E27FC236}">
                <a16:creationId xmlns:a16="http://schemas.microsoft.com/office/drawing/2014/main" id="{0CD6D9E1-563F-264C-B0EE-77EB1D0214E7}"/>
              </a:ext>
            </a:extLst>
          </p:cNvPr>
          <p:cNvSpPr/>
          <p:nvPr/>
        </p:nvSpPr>
        <p:spPr>
          <a:xfrm>
            <a:off x="117997" y="5850711"/>
            <a:ext cx="6219303" cy="923330"/>
          </a:xfrm>
          <a:prstGeom prst="rect">
            <a:avLst/>
          </a:prstGeom>
        </p:spPr>
        <p:txBody>
          <a:bodyPr wrap="square">
            <a:spAutoFit/>
          </a:bodyPr>
          <a:lstStyle/>
          <a:p>
            <a:r>
              <a:rPr lang="en-US" b="1" dirty="0"/>
              <a:t>Slide 3</a:t>
            </a:r>
            <a:r>
              <a:rPr lang="en-US" dirty="0"/>
              <a:t>. HS rat have </a:t>
            </a:r>
            <a:r>
              <a:rPr lang="en-US" i="1" dirty="0"/>
              <a:t>A</a:t>
            </a:r>
            <a:r>
              <a:rPr lang="en-US" dirty="0"/>
              <a:t>-type or </a:t>
            </a:r>
            <a:r>
              <a:rPr lang="en-US" i="1" dirty="0"/>
              <a:t>E</a:t>
            </a:r>
            <a:r>
              <a:rPr lang="en-US" dirty="0"/>
              <a:t>-type mitochondria and </a:t>
            </a:r>
            <a:r>
              <a:rPr lang="en-US" i="1" dirty="0"/>
              <a:t>D- </a:t>
            </a:r>
            <a:r>
              <a:rPr lang="en-US" dirty="0"/>
              <a:t>or Y chromosomes. Other chromosomes will have a complex mix of the eight parental haplotypes. </a:t>
            </a:r>
          </a:p>
        </p:txBody>
      </p:sp>
      <p:sp>
        <p:nvSpPr>
          <p:cNvPr id="39" name="TextBox 38">
            <a:extLst>
              <a:ext uri="{FF2B5EF4-FFF2-40B4-BE49-F238E27FC236}">
                <a16:creationId xmlns:a16="http://schemas.microsoft.com/office/drawing/2014/main" id="{06D6211A-5997-1A44-92F7-543ED02078A7}"/>
              </a:ext>
            </a:extLst>
          </p:cNvPr>
          <p:cNvSpPr txBox="1"/>
          <p:nvPr/>
        </p:nvSpPr>
        <p:spPr>
          <a:xfrm>
            <a:off x="6096000" y="4668780"/>
            <a:ext cx="360996" cy="707886"/>
          </a:xfrm>
          <a:prstGeom prst="rect">
            <a:avLst/>
          </a:prstGeom>
          <a:noFill/>
        </p:spPr>
        <p:txBody>
          <a:bodyPr wrap="none" rtlCol="0">
            <a:spAutoFit/>
          </a:bodyPr>
          <a:lstStyle/>
          <a:p>
            <a:r>
              <a:rPr lang="en-US" sz="4000" b="1" dirty="0"/>
              <a:t>°</a:t>
            </a:r>
          </a:p>
        </p:txBody>
      </p:sp>
      <p:sp>
        <p:nvSpPr>
          <p:cNvPr id="54" name="TextBox 53">
            <a:extLst>
              <a:ext uri="{FF2B5EF4-FFF2-40B4-BE49-F238E27FC236}">
                <a16:creationId xmlns:a16="http://schemas.microsoft.com/office/drawing/2014/main" id="{28432D33-2420-A54A-B585-5F43803D8B0E}"/>
              </a:ext>
            </a:extLst>
          </p:cNvPr>
          <p:cNvSpPr txBox="1"/>
          <p:nvPr/>
        </p:nvSpPr>
        <p:spPr>
          <a:xfrm>
            <a:off x="1929599" y="3007380"/>
            <a:ext cx="2258375" cy="523220"/>
          </a:xfrm>
          <a:prstGeom prst="rect">
            <a:avLst/>
          </a:prstGeom>
          <a:noFill/>
        </p:spPr>
        <p:txBody>
          <a:bodyPr wrap="none" rtlCol="0">
            <a:spAutoFit/>
          </a:bodyPr>
          <a:lstStyle/>
          <a:p>
            <a:r>
              <a:rPr lang="en-US" sz="2800" dirty="0"/>
              <a:t>Reciprocal G3</a:t>
            </a:r>
            <a:endParaRPr lang="en-US" dirty="0"/>
          </a:p>
        </p:txBody>
      </p:sp>
      <p:sp>
        <p:nvSpPr>
          <p:cNvPr id="57" name="TextBox 56">
            <a:extLst>
              <a:ext uri="{FF2B5EF4-FFF2-40B4-BE49-F238E27FC236}">
                <a16:creationId xmlns:a16="http://schemas.microsoft.com/office/drawing/2014/main" id="{0551E781-8253-2143-9F64-D19503020074}"/>
              </a:ext>
            </a:extLst>
          </p:cNvPr>
          <p:cNvSpPr txBox="1"/>
          <p:nvPr/>
        </p:nvSpPr>
        <p:spPr>
          <a:xfrm>
            <a:off x="3546775" y="1650234"/>
            <a:ext cx="532518" cy="523220"/>
          </a:xfrm>
          <a:prstGeom prst="rect">
            <a:avLst/>
          </a:prstGeom>
          <a:noFill/>
        </p:spPr>
        <p:txBody>
          <a:bodyPr wrap="none" rtlCol="0">
            <a:spAutoFit/>
          </a:bodyPr>
          <a:lstStyle/>
          <a:p>
            <a:r>
              <a:rPr lang="en-US" sz="2800" dirty="0"/>
              <a:t>F1</a:t>
            </a:r>
            <a:endParaRPr lang="en-US" dirty="0"/>
          </a:p>
        </p:txBody>
      </p:sp>
      <p:sp>
        <p:nvSpPr>
          <p:cNvPr id="60" name="Down Arrow 59">
            <a:extLst>
              <a:ext uri="{FF2B5EF4-FFF2-40B4-BE49-F238E27FC236}">
                <a16:creationId xmlns:a16="http://schemas.microsoft.com/office/drawing/2014/main" id="{8EE203E8-DEA5-CB4C-B9F8-EF49B4938268}"/>
              </a:ext>
            </a:extLst>
          </p:cNvPr>
          <p:cNvSpPr/>
          <p:nvPr/>
        </p:nvSpPr>
        <p:spPr>
          <a:xfrm flipH="1">
            <a:off x="725591" y="1334298"/>
            <a:ext cx="122519" cy="435024"/>
          </a:xfrm>
          <a:prstGeom prst="downArrow">
            <a:avLst>
              <a:gd name="adj1" fmla="val 50000"/>
              <a:gd name="adj2" fmla="val 705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Down Arrow 60">
            <a:extLst>
              <a:ext uri="{FF2B5EF4-FFF2-40B4-BE49-F238E27FC236}">
                <a16:creationId xmlns:a16="http://schemas.microsoft.com/office/drawing/2014/main" id="{BDCC7ABF-DB92-D649-8912-F1B096982ABE}"/>
              </a:ext>
            </a:extLst>
          </p:cNvPr>
          <p:cNvSpPr/>
          <p:nvPr/>
        </p:nvSpPr>
        <p:spPr>
          <a:xfrm flipH="1">
            <a:off x="4462927" y="1743345"/>
            <a:ext cx="122519" cy="435024"/>
          </a:xfrm>
          <a:prstGeom prst="downArrow">
            <a:avLst>
              <a:gd name="adj1" fmla="val 50000"/>
              <a:gd name="adj2" fmla="val 705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TextBox 62">
            <a:extLst>
              <a:ext uri="{FF2B5EF4-FFF2-40B4-BE49-F238E27FC236}">
                <a16:creationId xmlns:a16="http://schemas.microsoft.com/office/drawing/2014/main" id="{37F63813-1BA6-D249-B399-7360B406E4C7}"/>
              </a:ext>
            </a:extLst>
          </p:cNvPr>
          <p:cNvSpPr txBox="1"/>
          <p:nvPr/>
        </p:nvSpPr>
        <p:spPr>
          <a:xfrm>
            <a:off x="6096000" y="2835414"/>
            <a:ext cx="360996" cy="707886"/>
          </a:xfrm>
          <a:prstGeom prst="rect">
            <a:avLst/>
          </a:prstGeom>
          <a:noFill/>
        </p:spPr>
        <p:txBody>
          <a:bodyPr wrap="none" rtlCol="0">
            <a:spAutoFit/>
          </a:bodyPr>
          <a:lstStyle/>
          <a:p>
            <a:r>
              <a:rPr lang="en-US" sz="4000" b="1" dirty="0"/>
              <a:t>°</a:t>
            </a:r>
          </a:p>
        </p:txBody>
      </p:sp>
      <p:sp>
        <p:nvSpPr>
          <p:cNvPr id="65" name="TextBox 64">
            <a:extLst>
              <a:ext uri="{FF2B5EF4-FFF2-40B4-BE49-F238E27FC236}">
                <a16:creationId xmlns:a16="http://schemas.microsoft.com/office/drawing/2014/main" id="{A29840E8-DCB6-DE40-B1F7-96290C2241BE}"/>
              </a:ext>
            </a:extLst>
          </p:cNvPr>
          <p:cNvSpPr txBox="1"/>
          <p:nvPr/>
        </p:nvSpPr>
        <p:spPr>
          <a:xfrm>
            <a:off x="6096000" y="405064"/>
            <a:ext cx="360996" cy="707886"/>
          </a:xfrm>
          <a:prstGeom prst="rect">
            <a:avLst/>
          </a:prstGeom>
          <a:noFill/>
        </p:spPr>
        <p:txBody>
          <a:bodyPr wrap="none" rtlCol="0">
            <a:spAutoFit/>
          </a:bodyPr>
          <a:lstStyle/>
          <a:p>
            <a:r>
              <a:rPr lang="en-US" sz="4000" b="1" dirty="0"/>
              <a:t>°</a:t>
            </a:r>
          </a:p>
        </p:txBody>
      </p:sp>
      <p:sp>
        <p:nvSpPr>
          <p:cNvPr id="24" name="TextBox 23">
            <a:extLst>
              <a:ext uri="{FF2B5EF4-FFF2-40B4-BE49-F238E27FC236}">
                <a16:creationId xmlns:a16="http://schemas.microsoft.com/office/drawing/2014/main" id="{D3AA8112-07AB-2644-8486-E51AAAD61F0E}"/>
              </a:ext>
            </a:extLst>
          </p:cNvPr>
          <p:cNvSpPr txBox="1"/>
          <p:nvPr/>
        </p:nvSpPr>
        <p:spPr>
          <a:xfrm>
            <a:off x="751149" y="804240"/>
            <a:ext cx="645851" cy="461665"/>
          </a:xfrm>
          <a:prstGeom prst="rect">
            <a:avLst/>
          </a:prstGeom>
          <a:noFill/>
        </p:spPr>
        <p:txBody>
          <a:bodyPr wrap="square" rtlCol="0">
            <a:spAutoFit/>
          </a:bodyPr>
          <a:lstStyle/>
          <a:p>
            <a:r>
              <a:rPr lang="en-US" sz="2400" i="1" dirty="0"/>
              <a:t>B/B</a:t>
            </a:r>
            <a:endParaRPr lang="en-US" i="1" dirty="0"/>
          </a:p>
        </p:txBody>
      </p:sp>
      <p:sp>
        <p:nvSpPr>
          <p:cNvPr id="25" name="TextBox 24">
            <a:extLst>
              <a:ext uri="{FF2B5EF4-FFF2-40B4-BE49-F238E27FC236}">
                <a16:creationId xmlns:a16="http://schemas.microsoft.com/office/drawing/2014/main" id="{790FA68D-482F-B14F-992C-A00724B152BB}"/>
              </a:ext>
            </a:extLst>
          </p:cNvPr>
          <p:cNvSpPr txBox="1"/>
          <p:nvPr/>
        </p:nvSpPr>
        <p:spPr>
          <a:xfrm>
            <a:off x="134471" y="805453"/>
            <a:ext cx="652930" cy="461665"/>
          </a:xfrm>
          <a:prstGeom prst="rect">
            <a:avLst/>
          </a:prstGeom>
          <a:noFill/>
        </p:spPr>
        <p:txBody>
          <a:bodyPr wrap="square" rtlCol="0">
            <a:spAutoFit/>
          </a:bodyPr>
          <a:lstStyle/>
          <a:p>
            <a:r>
              <a:rPr lang="en-US" sz="2400" i="1" dirty="0"/>
              <a:t>A/A</a:t>
            </a:r>
          </a:p>
        </p:txBody>
      </p:sp>
      <p:pic>
        <p:nvPicPr>
          <p:cNvPr id="37" name="Picture 36">
            <a:extLst>
              <a:ext uri="{FF2B5EF4-FFF2-40B4-BE49-F238E27FC236}">
                <a16:creationId xmlns:a16="http://schemas.microsoft.com/office/drawing/2014/main" id="{DC7B0977-5655-E14B-8558-0494BB3F85B8}"/>
              </a:ext>
            </a:extLst>
          </p:cNvPr>
          <p:cNvPicPr>
            <a:picLocks noChangeAspect="1"/>
          </p:cNvPicPr>
          <p:nvPr/>
        </p:nvPicPr>
        <p:blipFill>
          <a:blip r:embed="rId3"/>
          <a:stretch>
            <a:fillRect/>
          </a:stretch>
        </p:blipFill>
        <p:spPr>
          <a:xfrm>
            <a:off x="910515" y="1212455"/>
            <a:ext cx="306718" cy="309880"/>
          </a:xfrm>
          <a:prstGeom prst="rect">
            <a:avLst/>
          </a:prstGeom>
        </p:spPr>
      </p:pic>
      <p:pic>
        <p:nvPicPr>
          <p:cNvPr id="38" name="Picture 37">
            <a:extLst>
              <a:ext uri="{FF2B5EF4-FFF2-40B4-BE49-F238E27FC236}">
                <a16:creationId xmlns:a16="http://schemas.microsoft.com/office/drawing/2014/main" id="{504A0827-4342-2B48-A90A-E51F7AFA9B86}"/>
              </a:ext>
            </a:extLst>
          </p:cNvPr>
          <p:cNvPicPr>
            <a:picLocks noChangeAspect="1"/>
          </p:cNvPicPr>
          <p:nvPr/>
        </p:nvPicPr>
        <p:blipFill>
          <a:blip r:embed="rId4"/>
          <a:stretch>
            <a:fillRect/>
          </a:stretch>
        </p:blipFill>
        <p:spPr>
          <a:xfrm>
            <a:off x="352260" y="1205270"/>
            <a:ext cx="247874" cy="371397"/>
          </a:xfrm>
          <a:prstGeom prst="rect">
            <a:avLst/>
          </a:prstGeom>
        </p:spPr>
      </p:pic>
      <p:sp>
        <p:nvSpPr>
          <p:cNvPr id="52" name="TextBox 51">
            <a:extLst>
              <a:ext uri="{FF2B5EF4-FFF2-40B4-BE49-F238E27FC236}">
                <a16:creationId xmlns:a16="http://schemas.microsoft.com/office/drawing/2014/main" id="{BE8E4D7A-ED53-D24A-AE2E-1BB059136393}"/>
              </a:ext>
            </a:extLst>
          </p:cNvPr>
          <p:cNvSpPr txBox="1"/>
          <p:nvPr/>
        </p:nvSpPr>
        <p:spPr>
          <a:xfrm>
            <a:off x="355271" y="479880"/>
            <a:ext cx="797013" cy="400110"/>
          </a:xfrm>
          <a:prstGeom prst="rect">
            <a:avLst/>
          </a:prstGeom>
          <a:noFill/>
        </p:spPr>
        <p:txBody>
          <a:bodyPr wrap="none" rtlCol="0">
            <a:spAutoFit/>
          </a:bodyPr>
          <a:lstStyle/>
          <a:p>
            <a:r>
              <a:rPr lang="en-US" sz="2000" dirty="0"/>
              <a:t>M1P2</a:t>
            </a:r>
            <a:endParaRPr lang="en-US" sz="1400" dirty="0"/>
          </a:p>
        </p:txBody>
      </p:sp>
      <p:sp>
        <p:nvSpPr>
          <p:cNvPr id="58" name="TextBox 57">
            <a:extLst>
              <a:ext uri="{FF2B5EF4-FFF2-40B4-BE49-F238E27FC236}">
                <a16:creationId xmlns:a16="http://schemas.microsoft.com/office/drawing/2014/main" id="{096AA97F-B85A-5D43-90F2-8B8E700DFD6C}"/>
              </a:ext>
            </a:extLst>
          </p:cNvPr>
          <p:cNvSpPr txBox="1"/>
          <p:nvPr/>
        </p:nvSpPr>
        <p:spPr>
          <a:xfrm>
            <a:off x="6096000" y="1878358"/>
            <a:ext cx="360996" cy="707886"/>
          </a:xfrm>
          <a:prstGeom prst="rect">
            <a:avLst/>
          </a:prstGeom>
          <a:noFill/>
        </p:spPr>
        <p:txBody>
          <a:bodyPr wrap="none" rtlCol="0">
            <a:spAutoFit/>
          </a:bodyPr>
          <a:lstStyle/>
          <a:p>
            <a:r>
              <a:rPr lang="en-US" sz="4000" b="1" dirty="0"/>
              <a:t>°</a:t>
            </a:r>
          </a:p>
        </p:txBody>
      </p:sp>
      <p:sp>
        <p:nvSpPr>
          <p:cNvPr id="79" name="TextBox 78">
            <a:extLst>
              <a:ext uri="{FF2B5EF4-FFF2-40B4-BE49-F238E27FC236}">
                <a16:creationId xmlns:a16="http://schemas.microsoft.com/office/drawing/2014/main" id="{65FB2A96-9EBB-C64D-8257-1BA1C43DF8AF}"/>
              </a:ext>
            </a:extLst>
          </p:cNvPr>
          <p:cNvSpPr txBox="1"/>
          <p:nvPr/>
        </p:nvSpPr>
        <p:spPr>
          <a:xfrm>
            <a:off x="2064478" y="804240"/>
            <a:ext cx="691422" cy="461665"/>
          </a:xfrm>
          <a:prstGeom prst="rect">
            <a:avLst/>
          </a:prstGeom>
          <a:noFill/>
        </p:spPr>
        <p:txBody>
          <a:bodyPr wrap="square" rtlCol="0">
            <a:spAutoFit/>
          </a:bodyPr>
          <a:lstStyle/>
          <a:p>
            <a:r>
              <a:rPr lang="en-US" sz="2400" i="1" dirty="0"/>
              <a:t>D/D</a:t>
            </a:r>
            <a:endParaRPr lang="en-US" i="1" dirty="0"/>
          </a:p>
        </p:txBody>
      </p:sp>
      <p:sp>
        <p:nvSpPr>
          <p:cNvPr id="80" name="TextBox 79">
            <a:extLst>
              <a:ext uri="{FF2B5EF4-FFF2-40B4-BE49-F238E27FC236}">
                <a16:creationId xmlns:a16="http://schemas.microsoft.com/office/drawing/2014/main" id="{2B22EF5B-FBE2-CD40-B3A0-6DE2812677BE}"/>
              </a:ext>
            </a:extLst>
          </p:cNvPr>
          <p:cNvSpPr txBox="1"/>
          <p:nvPr/>
        </p:nvSpPr>
        <p:spPr>
          <a:xfrm>
            <a:off x="1447800" y="805453"/>
            <a:ext cx="652930" cy="461665"/>
          </a:xfrm>
          <a:prstGeom prst="rect">
            <a:avLst/>
          </a:prstGeom>
          <a:noFill/>
        </p:spPr>
        <p:txBody>
          <a:bodyPr wrap="square" rtlCol="0">
            <a:spAutoFit/>
          </a:bodyPr>
          <a:lstStyle/>
          <a:p>
            <a:r>
              <a:rPr lang="en-US" sz="2400" i="1" dirty="0"/>
              <a:t>C/C</a:t>
            </a:r>
          </a:p>
        </p:txBody>
      </p:sp>
      <p:pic>
        <p:nvPicPr>
          <p:cNvPr id="81" name="Picture 80">
            <a:extLst>
              <a:ext uri="{FF2B5EF4-FFF2-40B4-BE49-F238E27FC236}">
                <a16:creationId xmlns:a16="http://schemas.microsoft.com/office/drawing/2014/main" id="{AFC45559-1E6A-0443-87D3-4B2216EE8623}"/>
              </a:ext>
            </a:extLst>
          </p:cNvPr>
          <p:cNvPicPr>
            <a:picLocks noChangeAspect="1"/>
          </p:cNvPicPr>
          <p:nvPr/>
        </p:nvPicPr>
        <p:blipFill>
          <a:blip r:embed="rId3"/>
          <a:stretch>
            <a:fillRect/>
          </a:stretch>
        </p:blipFill>
        <p:spPr>
          <a:xfrm>
            <a:off x="2223844" y="1212455"/>
            <a:ext cx="306718" cy="309880"/>
          </a:xfrm>
          <a:prstGeom prst="rect">
            <a:avLst/>
          </a:prstGeom>
        </p:spPr>
      </p:pic>
      <p:pic>
        <p:nvPicPr>
          <p:cNvPr id="82" name="Picture 81">
            <a:extLst>
              <a:ext uri="{FF2B5EF4-FFF2-40B4-BE49-F238E27FC236}">
                <a16:creationId xmlns:a16="http://schemas.microsoft.com/office/drawing/2014/main" id="{22A35E7F-BDF7-4041-B435-FCE10ACCCC94}"/>
              </a:ext>
            </a:extLst>
          </p:cNvPr>
          <p:cNvPicPr>
            <a:picLocks noChangeAspect="1"/>
          </p:cNvPicPr>
          <p:nvPr/>
        </p:nvPicPr>
        <p:blipFill>
          <a:blip r:embed="rId4"/>
          <a:stretch>
            <a:fillRect/>
          </a:stretch>
        </p:blipFill>
        <p:spPr>
          <a:xfrm>
            <a:off x="1665589" y="1205270"/>
            <a:ext cx="247874" cy="371397"/>
          </a:xfrm>
          <a:prstGeom prst="rect">
            <a:avLst/>
          </a:prstGeom>
        </p:spPr>
      </p:pic>
      <p:sp>
        <p:nvSpPr>
          <p:cNvPr id="84" name="TextBox 83">
            <a:extLst>
              <a:ext uri="{FF2B5EF4-FFF2-40B4-BE49-F238E27FC236}">
                <a16:creationId xmlns:a16="http://schemas.microsoft.com/office/drawing/2014/main" id="{3535D6C9-FD4C-9A4E-B716-0115A20A6C11}"/>
              </a:ext>
            </a:extLst>
          </p:cNvPr>
          <p:cNvSpPr txBox="1"/>
          <p:nvPr/>
        </p:nvSpPr>
        <p:spPr>
          <a:xfrm>
            <a:off x="3817078" y="804240"/>
            <a:ext cx="645851" cy="461665"/>
          </a:xfrm>
          <a:prstGeom prst="rect">
            <a:avLst/>
          </a:prstGeom>
          <a:noFill/>
        </p:spPr>
        <p:txBody>
          <a:bodyPr wrap="square" rtlCol="0">
            <a:spAutoFit/>
          </a:bodyPr>
          <a:lstStyle/>
          <a:p>
            <a:r>
              <a:rPr lang="en-US" sz="2400" i="1" dirty="0"/>
              <a:t>F/F</a:t>
            </a:r>
            <a:endParaRPr lang="en-US" i="1" dirty="0"/>
          </a:p>
        </p:txBody>
      </p:sp>
      <p:sp>
        <p:nvSpPr>
          <p:cNvPr id="85" name="TextBox 84">
            <a:extLst>
              <a:ext uri="{FF2B5EF4-FFF2-40B4-BE49-F238E27FC236}">
                <a16:creationId xmlns:a16="http://schemas.microsoft.com/office/drawing/2014/main" id="{55E7CDF7-2044-1540-A803-EDAEDE6CB50B}"/>
              </a:ext>
            </a:extLst>
          </p:cNvPr>
          <p:cNvSpPr txBox="1"/>
          <p:nvPr/>
        </p:nvSpPr>
        <p:spPr>
          <a:xfrm>
            <a:off x="3200400" y="805453"/>
            <a:ext cx="652930" cy="461665"/>
          </a:xfrm>
          <a:prstGeom prst="rect">
            <a:avLst/>
          </a:prstGeom>
          <a:noFill/>
        </p:spPr>
        <p:txBody>
          <a:bodyPr wrap="square" rtlCol="0">
            <a:spAutoFit/>
          </a:bodyPr>
          <a:lstStyle/>
          <a:p>
            <a:r>
              <a:rPr lang="en-US" sz="2400" i="1" dirty="0"/>
              <a:t>E/E</a:t>
            </a:r>
          </a:p>
        </p:txBody>
      </p:sp>
      <p:pic>
        <p:nvPicPr>
          <p:cNvPr id="86" name="Picture 85">
            <a:extLst>
              <a:ext uri="{FF2B5EF4-FFF2-40B4-BE49-F238E27FC236}">
                <a16:creationId xmlns:a16="http://schemas.microsoft.com/office/drawing/2014/main" id="{848D8DA2-144E-4344-B729-2D16C62668B2}"/>
              </a:ext>
            </a:extLst>
          </p:cNvPr>
          <p:cNvPicPr>
            <a:picLocks noChangeAspect="1"/>
          </p:cNvPicPr>
          <p:nvPr/>
        </p:nvPicPr>
        <p:blipFill>
          <a:blip r:embed="rId3"/>
          <a:stretch>
            <a:fillRect/>
          </a:stretch>
        </p:blipFill>
        <p:spPr>
          <a:xfrm>
            <a:off x="3976444" y="1212455"/>
            <a:ext cx="306718" cy="309880"/>
          </a:xfrm>
          <a:prstGeom prst="rect">
            <a:avLst/>
          </a:prstGeom>
        </p:spPr>
      </p:pic>
      <p:pic>
        <p:nvPicPr>
          <p:cNvPr id="87" name="Picture 86">
            <a:extLst>
              <a:ext uri="{FF2B5EF4-FFF2-40B4-BE49-F238E27FC236}">
                <a16:creationId xmlns:a16="http://schemas.microsoft.com/office/drawing/2014/main" id="{A3E63C87-E7E6-6549-8670-4EF6982E9F1F}"/>
              </a:ext>
            </a:extLst>
          </p:cNvPr>
          <p:cNvPicPr>
            <a:picLocks noChangeAspect="1"/>
          </p:cNvPicPr>
          <p:nvPr/>
        </p:nvPicPr>
        <p:blipFill>
          <a:blip r:embed="rId4"/>
          <a:stretch>
            <a:fillRect/>
          </a:stretch>
        </p:blipFill>
        <p:spPr>
          <a:xfrm>
            <a:off x="3418189" y="1205270"/>
            <a:ext cx="247874" cy="371397"/>
          </a:xfrm>
          <a:prstGeom prst="rect">
            <a:avLst/>
          </a:prstGeom>
        </p:spPr>
      </p:pic>
      <p:sp>
        <p:nvSpPr>
          <p:cNvPr id="89" name="TextBox 88">
            <a:extLst>
              <a:ext uri="{FF2B5EF4-FFF2-40B4-BE49-F238E27FC236}">
                <a16:creationId xmlns:a16="http://schemas.microsoft.com/office/drawing/2014/main" id="{F626A7A3-313F-7846-A5F6-A3FDA74CB175}"/>
              </a:ext>
            </a:extLst>
          </p:cNvPr>
          <p:cNvSpPr txBox="1"/>
          <p:nvPr/>
        </p:nvSpPr>
        <p:spPr>
          <a:xfrm>
            <a:off x="5188678" y="804240"/>
            <a:ext cx="691422" cy="461665"/>
          </a:xfrm>
          <a:prstGeom prst="rect">
            <a:avLst/>
          </a:prstGeom>
          <a:noFill/>
        </p:spPr>
        <p:txBody>
          <a:bodyPr wrap="square" rtlCol="0">
            <a:spAutoFit/>
          </a:bodyPr>
          <a:lstStyle/>
          <a:p>
            <a:r>
              <a:rPr lang="en-US" sz="2400" i="1" dirty="0"/>
              <a:t>H/H</a:t>
            </a:r>
            <a:endParaRPr lang="en-US" i="1" dirty="0"/>
          </a:p>
        </p:txBody>
      </p:sp>
      <p:sp>
        <p:nvSpPr>
          <p:cNvPr id="90" name="TextBox 89">
            <a:extLst>
              <a:ext uri="{FF2B5EF4-FFF2-40B4-BE49-F238E27FC236}">
                <a16:creationId xmlns:a16="http://schemas.microsoft.com/office/drawing/2014/main" id="{0DF228D7-7E16-D148-AB32-3324B0AA5623}"/>
              </a:ext>
            </a:extLst>
          </p:cNvPr>
          <p:cNvSpPr txBox="1"/>
          <p:nvPr/>
        </p:nvSpPr>
        <p:spPr>
          <a:xfrm>
            <a:off x="4572000" y="805453"/>
            <a:ext cx="736600" cy="461665"/>
          </a:xfrm>
          <a:prstGeom prst="rect">
            <a:avLst/>
          </a:prstGeom>
          <a:noFill/>
        </p:spPr>
        <p:txBody>
          <a:bodyPr wrap="square" rtlCol="0">
            <a:spAutoFit/>
          </a:bodyPr>
          <a:lstStyle/>
          <a:p>
            <a:r>
              <a:rPr lang="en-US" sz="2400" i="1" dirty="0"/>
              <a:t>G/G</a:t>
            </a:r>
          </a:p>
        </p:txBody>
      </p:sp>
      <p:pic>
        <p:nvPicPr>
          <p:cNvPr id="91" name="Picture 90">
            <a:extLst>
              <a:ext uri="{FF2B5EF4-FFF2-40B4-BE49-F238E27FC236}">
                <a16:creationId xmlns:a16="http://schemas.microsoft.com/office/drawing/2014/main" id="{61A5360F-030C-6942-8A0E-C50024C2F1F9}"/>
              </a:ext>
            </a:extLst>
          </p:cNvPr>
          <p:cNvPicPr>
            <a:picLocks noChangeAspect="1"/>
          </p:cNvPicPr>
          <p:nvPr/>
        </p:nvPicPr>
        <p:blipFill>
          <a:blip r:embed="rId3"/>
          <a:stretch>
            <a:fillRect/>
          </a:stretch>
        </p:blipFill>
        <p:spPr>
          <a:xfrm>
            <a:off x="5348044" y="1212455"/>
            <a:ext cx="306718" cy="309880"/>
          </a:xfrm>
          <a:prstGeom prst="rect">
            <a:avLst/>
          </a:prstGeom>
        </p:spPr>
      </p:pic>
      <p:pic>
        <p:nvPicPr>
          <p:cNvPr id="92" name="Picture 91">
            <a:extLst>
              <a:ext uri="{FF2B5EF4-FFF2-40B4-BE49-F238E27FC236}">
                <a16:creationId xmlns:a16="http://schemas.microsoft.com/office/drawing/2014/main" id="{D9313326-F31D-A74A-9888-A97A6122C5DE}"/>
              </a:ext>
            </a:extLst>
          </p:cNvPr>
          <p:cNvPicPr>
            <a:picLocks noChangeAspect="1"/>
          </p:cNvPicPr>
          <p:nvPr/>
        </p:nvPicPr>
        <p:blipFill>
          <a:blip r:embed="rId4"/>
          <a:stretch>
            <a:fillRect/>
          </a:stretch>
        </p:blipFill>
        <p:spPr>
          <a:xfrm>
            <a:off x="4789789" y="1205270"/>
            <a:ext cx="247874" cy="371397"/>
          </a:xfrm>
          <a:prstGeom prst="rect">
            <a:avLst/>
          </a:prstGeom>
        </p:spPr>
      </p:pic>
      <p:sp>
        <p:nvSpPr>
          <p:cNvPr id="93" name="TextBox 92">
            <a:extLst>
              <a:ext uri="{FF2B5EF4-FFF2-40B4-BE49-F238E27FC236}">
                <a16:creationId xmlns:a16="http://schemas.microsoft.com/office/drawing/2014/main" id="{165256D9-05B7-1949-8C56-4C47C433E77A}"/>
              </a:ext>
            </a:extLst>
          </p:cNvPr>
          <p:cNvSpPr txBox="1"/>
          <p:nvPr/>
        </p:nvSpPr>
        <p:spPr>
          <a:xfrm>
            <a:off x="1676400" y="479880"/>
            <a:ext cx="797013" cy="400110"/>
          </a:xfrm>
          <a:prstGeom prst="rect">
            <a:avLst/>
          </a:prstGeom>
          <a:noFill/>
        </p:spPr>
        <p:txBody>
          <a:bodyPr wrap="none" rtlCol="0">
            <a:spAutoFit/>
          </a:bodyPr>
          <a:lstStyle/>
          <a:p>
            <a:r>
              <a:rPr lang="en-US" sz="2000" dirty="0"/>
              <a:t>M3P4</a:t>
            </a:r>
            <a:endParaRPr lang="en-US" sz="1400" dirty="0"/>
          </a:p>
        </p:txBody>
      </p:sp>
      <p:sp>
        <p:nvSpPr>
          <p:cNvPr id="94" name="TextBox 93">
            <a:extLst>
              <a:ext uri="{FF2B5EF4-FFF2-40B4-BE49-F238E27FC236}">
                <a16:creationId xmlns:a16="http://schemas.microsoft.com/office/drawing/2014/main" id="{E35539A1-49FB-B143-8122-2781DA139FDA}"/>
              </a:ext>
            </a:extLst>
          </p:cNvPr>
          <p:cNvSpPr txBox="1"/>
          <p:nvPr/>
        </p:nvSpPr>
        <p:spPr>
          <a:xfrm>
            <a:off x="3429000" y="479880"/>
            <a:ext cx="797013" cy="400110"/>
          </a:xfrm>
          <a:prstGeom prst="rect">
            <a:avLst/>
          </a:prstGeom>
          <a:noFill/>
        </p:spPr>
        <p:txBody>
          <a:bodyPr wrap="none" rtlCol="0">
            <a:spAutoFit/>
          </a:bodyPr>
          <a:lstStyle/>
          <a:p>
            <a:r>
              <a:rPr lang="en-US" sz="2000" dirty="0"/>
              <a:t>M5P6</a:t>
            </a:r>
            <a:endParaRPr lang="en-US" sz="1400" dirty="0"/>
          </a:p>
        </p:txBody>
      </p:sp>
      <p:sp>
        <p:nvSpPr>
          <p:cNvPr id="95" name="TextBox 94">
            <a:extLst>
              <a:ext uri="{FF2B5EF4-FFF2-40B4-BE49-F238E27FC236}">
                <a16:creationId xmlns:a16="http://schemas.microsoft.com/office/drawing/2014/main" id="{5AC45596-FF5B-4243-8CBA-19BD6F3316AD}"/>
              </a:ext>
            </a:extLst>
          </p:cNvPr>
          <p:cNvSpPr txBox="1"/>
          <p:nvPr/>
        </p:nvSpPr>
        <p:spPr>
          <a:xfrm>
            <a:off x="4800600" y="479880"/>
            <a:ext cx="797013" cy="400110"/>
          </a:xfrm>
          <a:prstGeom prst="rect">
            <a:avLst/>
          </a:prstGeom>
          <a:noFill/>
        </p:spPr>
        <p:txBody>
          <a:bodyPr wrap="none" rtlCol="0">
            <a:spAutoFit/>
          </a:bodyPr>
          <a:lstStyle/>
          <a:p>
            <a:r>
              <a:rPr lang="en-US" sz="2000" dirty="0"/>
              <a:t>M7P8</a:t>
            </a:r>
            <a:endParaRPr lang="en-US" sz="1400" dirty="0"/>
          </a:p>
        </p:txBody>
      </p:sp>
      <p:sp>
        <p:nvSpPr>
          <p:cNvPr id="96" name="Down Arrow 95">
            <a:extLst>
              <a:ext uri="{FF2B5EF4-FFF2-40B4-BE49-F238E27FC236}">
                <a16:creationId xmlns:a16="http://schemas.microsoft.com/office/drawing/2014/main" id="{6CB25898-F9AA-9944-8E23-2906167F3C7C}"/>
              </a:ext>
            </a:extLst>
          </p:cNvPr>
          <p:cNvSpPr/>
          <p:nvPr/>
        </p:nvSpPr>
        <p:spPr>
          <a:xfrm flipH="1">
            <a:off x="1999127" y="1334298"/>
            <a:ext cx="122519" cy="435024"/>
          </a:xfrm>
          <a:prstGeom prst="downArrow">
            <a:avLst>
              <a:gd name="adj1" fmla="val 50000"/>
              <a:gd name="adj2" fmla="val 705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 name="Down Arrow 96">
            <a:extLst>
              <a:ext uri="{FF2B5EF4-FFF2-40B4-BE49-F238E27FC236}">
                <a16:creationId xmlns:a16="http://schemas.microsoft.com/office/drawing/2014/main" id="{62AA19E8-521A-6B42-9F3D-A34FA112E561}"/>
              </a:ext>
            </a:extLst>
          </p:cNvPr>
          <p:cNvSpPr/>
          <p:nvPr/>
        </p:nvSpPr>
        <p:spPr>
          <a:xfrm flipH="1">
            <a:off x="3751727" y="1334298"/>
            <a:ext cx="122519" cy="435024"/>
          </a:xfrm>
          <a:prstGeom prst="downArrow">
            <a:avLst>
              <a:gd name="adj1" fmla="val 50000"/>
              <a:gd name="adj2" fmla="val 705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 name="Down Arrow 97">
            <a:extLst>
              <a:ext uri="{FF2B5EF4-FFF2-40B4-BE49-F238E27FC236}">
                <a16:creationId xmlns:a16="http://schemas.microsoft.com/office/drawing/2014/main" id="{130CF841-7257-D642-9A44-7DCB66DE928C}"/>
              </a:ext>
            </a:extLst>
          </p:cNvPr>
          <p:cNvSpPr/>
          <p:nvPr/>
        </p:nvSpPr>
        <p:spPr>
          <a:xfrm flipH="1">
            <a:off x="5123327" y="1334298"/>
            <a:ext cx="122519" cy="435024"/>
          </a:xfrm>
          <a:prstGeom prst="downArrow">
            <a:avLst>
              <a:gd name="adj1" fmla="val 50000"/>
              <a:gd name="adj2" fmla="val 705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 name="TextBox 98">
            <a:extLst>
              <a:ext uri="{FF2B5EF4-FFF2-40B4-BE49-F238E27FC236}">
                <a16:creationId xmlns:a16="http://schemas.microsoft.com/office/drawing/2014/main" id="{998E55CD-35A1-8043-8083-36FA109C52A1}"/>
              </a:ext>
            </a:extLst>
          </p:cNvPr>
          <p:cNvSpPr txBox="1"/>
          <p:nvPr/>
        </p:nvSpPr>
        <p:spPr>
          <a:xfrm>
            <a:off x="4944035" y="1667436"/>
            <a:ext cx="532518" cy="523220"/>
          </a:xfrm>
          <a:prstGeom prst="rect">
            <a:avLst/>
          </a:prstGeom>
          <a:noFill/>
        </p:spPr>
        <p:txBody>
          <a:bodyPr wrap="none" rtlCol="0">
            <a:spAutoFit/>
          </a:bodyPr>
          <a:lstStyle/>
          <a:p>
            <a:r>
              <a:rPr lang="en-US" sz="2800" dirty="0"/>
              <a:t>F1</a:t>
            </a:r>
            <a:endParaRPr lang="en-US" dirty="0"/>
          </a:p>
        </p:txBody>
      </p:sp>
      <p:sp>
        <p:nvSpPr>
          <p:cNvPr id="100" name="TextBox 99">
            <a:extLst>
              <a:ext uri="{FF2B5EF4-FFF2-40B4-BE49-F238E27FC236}">
                <a16:creationId xmlns:a16="http://schemas.microsoft.com/office/drawing/2014/main" id="{E4539359-B942-D04B-82E4-68D8EDB9D802}"/>
              </a:ext>
            </a:extLst>
          </p:cNvPr>
          <p:cNvSpPr txBox="1"/>
          <p:nvPr/>
        </p:nvSpPr>
        <p:spPr>
          <a:xfrm>
            <a:off x="546847" y="1667436"/>
            <a:ext cx="532518" cy="523220"/>
          </a:xfrm>
          <a:prstGeom prst="rect">
            <a:avLst/>
          </a:prstGeom>
          <a:noFill/>
        </p:spPr>
        <p:txBody>
          <a:bodyPr wrap="none" rtlCol="0">
            <a:spAutoFit/>
          </a:bodyPr>
          <a:lstStyle/>
          <a:p>
            <a:r>
              <a:rPr lang="en-US" sz="2800" dirty="0"/>
              <a:t>F1</a:t>
            </a:r>
            <a:endParaRPr lang="en-US" dirty="0"/>
          </a:p>
        </p:txBody>
      </p:sp>
      <p:sp>
        <p:nvSpPr>
          <p:cNvPr id="101" name="TextBox 100">
            <a:extLst>
              <a:ext uri="{FF2B5EF4-FFF2-40B4-BE49-F238E27FC236}">
                <a16:creationId xmlns:a16="http://schemas.microsoft.com/office/drawing/2014/main" id="{0E0777BA-581A-3243-9DED-0EED7A71FA67}"/>
              </a:ext>
            </a:extLst>
          </p:cNvPr>
          <p:cNvSpPr txBox="1"/>
          <p:nvPr/>
        </p:nvSpPr>
        <p:spPr>
          <a:xfrm>
            <a:off x="1819835" y="1667436"/>
            <a:ext cx="532518" cy="523220"/>
          </a:xfrm>
          <a:prstGeom prst="rect">
            <a:avLst/>
          </a:prstGeom>
          <a:noFill/>
        </p:spPr>
        <p:txBody>
          <a:bodyPr wrap="none" rtlCol="0">
            <a:spAutoFit/>
          </a:bodyPr>
          <a:lstStyle/>
          <a:p>
            <a:r>
              <a:rPr lang="en-US" sz="2800" dirty="0"/>
              <a:t>F1</a:t>
            </a:r>
            <a:endParaRPr lang="en-US" dirty="0"/>
          </a:p>
        </p:txBody>
      </p:sp>
      <p:sp>
        <p:nvSpPr>
          <p:cNvPr id="102" name="TextBox 101">
            <a:extLst>
              <a:ext uri="{FF2B5EF4-FFF2-40B4-BE49-F238E27FC236}">
                <a16:creationId xmlns:a16="http://schemas.microsoft.com/office/drawing/2014/main" id="{6AC9F358-9C47-994C-A251-CE488F85E47F}"/>
              </a:ext>
            </a:extLst>
          </p:cNvPr>
          <p:cNvSpPr txBox="1"/>
          <p:nvPr/>
        </p:nvSpPr>
        <p:spPr>
          <a:xfrm>
            <a:off x="4267200" y="2133600"/>
            <a:ext cx="532518" cy="523220"/>
          </a:xfrm>
          <a:prstGeom prst="rect">
            <a:avLst/>
          </a:prstGeom>
          <a:noFill/>
        </p:spPr>
        <p:txBody>
          <a:bodyPr wrap="none" rtlCol="0">
            <a:spAutoFit/>
          </a:bodyPr>
          <a:lstStyle/>
          <a:p>
            <a:r>
              <a:rPr lang="en-US" sz="2800" dirty="0"/>
              <a:t>F2</a:t>
            </a:r>
            <a:endParaRPr lang="en-US" dirty="0"/>
          </a:p>
        </p:txBody>
      </p:sp>
      <p:sp>
        <p:nvSpPr>
          <p:cNvPr id="103" name="Down Arrow 102">
            <a:extLst>
              <a:ext uri="{FF2B5EF4-FFF2-40B4-BE49-F238E27FC236}">
                <a16:creationId xmlns:a16="http://schemas.microsoft.com/office/drawing/2014/main" id="{D47978F8-CEB2-A54A-B647-F502DD522AAC}"/>
              </a:ext>
            </a:extLst>
          </p:cNvPr>
          <p:cNvSpPr/>
          <p:nvPr/>
        </p:nvSpPr>
        <p:spPr>
          <a:xfrm flipH="1">
            <a:off x="1364127" y="1756045"/>
            <a:ext cx="122519" cy="435024"/>
          </a:xfrm>
          <a:prstGeom prst="downArrow">
            <a:avLst>
              <a:gd name="adj1" fmla="val 50000"/>
              <a:gd name="adj2" fmla="val 705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 name="TextBox 103">
            <a:extLst>
              <a:ext uri="{FF2B5EF4-FFF2-40B4-BE49-F238E27FC236}">
                <a16:creationId xmlns:a16="http://schemas.microsoft.com/office/drawing/2014/main" id="{6C160512-913E-C14A-ACEC-BAE80D7E1DC8}"/>
              </a:ext>
            </a:extLst>
          </p:cNvPr>
          <p:cNvSpPr txBox="1"/>
          <p:nvPr/>
        </p:nvSpPr>
        <p:spPr>
          <a:xfrm>
            <a:off x="1168400" y="2146300"/>
            <a:ext cx="532518" cy="523220"/>
          </a:xfrm>
          <a:prstGeom prst="rect">
            <a:avLst/>
          </a:prstGeom>
          <a:noFill/>
        </p:spPr>
        <p:txBody>
          <a:bodyPr wrap="none" rtlCol="0">
            <a:spAutoFit/>
          </a:bodyPr>
          <a:lstStyle/>
          <a:p>
            <a:r>
              <a:rPr lang="en-US" sz="2800" dirty="0"/>
              <a:t>F2</a:t>
            </a:r>
            <a:endParaRPr lang="en-US" dirty="0"/>
          </a:p>
        </p:txBody>
      </p:sp>
      <p:sp>
        <p:nvSpPr>
          <p:cNvPr id="19" name="Left-Right-Up Arrow 18">
            <a:extLst>
              <a:ext uri="{FF2B5EF4-FFF2-40B4-BE49-F238E27FC236}">
                <a16:creationId xmlns:a16="http://schemas.microsoft.com/office/drawing/2014/main" id="{825B12C6-E5EA-2543-A076-BA1597670AF1}"/>
              </a:ext>
            </a:extLst>
          </p:cNvPr>
          <p:cNvSpPr/>
          <p:nvPr/>
        </p:nvSpPr>
        <p:spPr>
          <a:xfrm flipV="1">
            <a:off x="1968500" y="2298700"/>
            <a:ext cx="1917700" cy="736600"/>
          </a:xfrm>
          <a:prstGeom prst="leftRigh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3842BD5B-8A7B-684A-AA88-2EE3A7C85D8F}"/>
              </a:ext>
            </a:extLst>
          </p:cNvPr>
          <p:cNvSpPr txBox="1"/>
          <p:nvPr/>
        </p:nvSpPr>
        <p:spPr>
          <a:xfrm>
            <a:off x="1752600" y="5270500"/>
            <a:ext cx="2308645" cy="523220"/>
          </a:xfrm>
          <a:prstGeom prst="rect">
            <a:avLst/>
          </a:prstGeom>
          <a:noFill/>
        </p:spPr>
        <p:txBody>
          <a:bodyPr wrap="none" rtlCol="0">
            <a:spAutoFit/>
          </a:bodyPr>
          <a:lstStyle/>
          <a:p>
            <a:r>
              <a:rPr lang="en-US" sz="2800" b="1" dirty="0">
                <a:solidFill>
                  <a:schemeClr val="bg1"/>
                </a:solidFill>
              </a:rPr>
              <a:t>Generation 87</a:t>
            </a:r>
            <a:endParaRPr lang="en-US" b="1" dirty="0">
              <a:solidFill>
                <a:schemeClr val="bg1"/>
              </a:solidFill>
            </a:endParaRPr>
          </a:p>
        </p:txBody>
      </p:sp>
      <p:pic>
        <p:nvPicPr>
          <p:cNvPr id="41" name="Picture 40">
            <a:extLst>
              <a:ext uri="{FF2B5EF4-FFF2-40B4-BE49-F238E27FC236}">
                <a16:creationId xmlns:a16="http://schemas.microsoft.com/office/drawing/2014/main" id="{22D384DF-E995-8943-BE70-F7BC0905E1B3}"/>
              </a:ext>
            </a:extLst>
          </p:cNvPr>
          <p:cNvPicPr>
            <a:picLocks noChangeAspect="1"/>
          </p:cNvPicPr>
          <p:nvPr/>
        </p:nvPicPr>
        <p:blipFill>
          <a:blip r:embed="rId5"/>
          <a:stretch>
            <a:fillRect/>
          </a:stretch>
        </p:blipFill>
        <p:spPr>
          <a:xfrm>
            <a:off x="4561287" y="4790887"/>
            <a:ext cx="1128059" cy="937559"/>
          </a:xfrm>
          <a:prstGeom prst="rect">
            <a:avLst/>
          </a:prstGeom>
        </p:spPr>
      </p:pic>
      <p:sp>
        <p:nvSpPr>
          <p:cNvPr id="45" name="TextBox 44">
            <a:extLst>
              <a:ext uri="{FF2B5EF4-FFF2-40B4-BE49-F238E27FC236}">
                <a16:creationId xmlns:a16="http://schemas.microsoft.com/office/drawing/2014/main" id="{FC700114-7159-6B4E-A24A-924E7F0B7AF9}"/>
              </a:ext>
            </a:extLst>
          </p:cNvPr>
          <p:cNvSpPr txBox="1"/>
          <p:nvPr/>
        </p:nvSpPr>
        <p:spPr>
          <a:xfrm>
            <a:off x="609600" y="3505200"/>
            <a:ext cx="1184940" cy="1477328"/>
          </a:xfrm>
          <a:prstGeom prst="rect">
            <a:avLst/>
          </a:prstGeom>
          <a:noFill/>
        </p:spPr>
        <p:txBody>
          <a:bodyPr wrap="none" rtlCol="0">
            <a:spAutoFit/>
          </a:bodyPr>
          <a:lstStyle/>
          <a:p>
            <a:r>
              <a:rPr lang="en-US" dirty="0"/>
              <a:t>A=BN/</a:t>
            </a:r>
            <a:r>
              <a:rPr lang="en-US" dirty="0" err="1"/>
              <a:t>SsN</a:t>
            </a:r>
            <a:endParaRPr lang="en-US" dirty="0"/>
          </a:p>
          <a:p>
            <a:r>
              <a:rPr lang="en-US" dirty="0"/>
              <a:t>B=MR/N</a:t>
            </a:r>
          </a:p>
          <a:p>
            <a:r>
              <a:rPr lang="en-US" dirty="0"/>
              <a:t>C=BUF/N</a:t>
            </a:r>
          </a:p>
          <a:p>
            <a:r>
              <a:rPr lang="en-US" dirty="0"/>
              <a:t>D-M520/N</a:t>
            </a:r>
          </a:p>
          <a:p>
            <a:endParaRPr lang="en-US" dirty="0"/>
          </a:p>
        </p:txBody>
      </p:sp>
      <p:sp>
        <p:nvSpPr>
          <p:cNvPr id="46" name="Rectangle 45">
            <a:extLst>
              <a:ext uri="{FF2B5EF4-FFF2-40B4-BE49-F238E27FC236}">
                <a16:creationId xmlns:a16="http://schemas.microsoft.com/office/drawing/2014/main" id="{7A1574CE-9A78-7042-8B33-E36467938C33}"/>
              </a:ext>
            </a:extLst>
          </p:cNvPr>
          <p:cNvSpPr/>
          <p:nvPr/>
        </p:nvSpPr>
        <p:spPr>
          <a:xfrm>
            <a:off x="355069" y="2685534"/>
            <a:ext cx="2262158"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BN-MR- BUF-M520 </a:t>
            </a:r>
            <a:endParaRPr lang="en-US" dirty="0">
              <a:effectLst/>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A00DFB30-8AEC-3546-9E9E-431D8915FC77}"/>
              </a:ext>
            </a:extLst>
          </p:cNvPr>
          <p:cNvSpPr/>
          <p:nvPr/>
        </p:nvSpPr>
        <p:spPr>
          <a:xfrm>
            <a:off x="3691807" y="2672834"/>
            <a:ext cx="2242986"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WN-ACl-WKY-F344</a:t>
            </a:r>
            <a:r>
              <a:rPr lang="en-US" dirty="0">
                <a:latin typeface="TimesNewRomanPSMT"/>
              </a:rPr>
              <a:t> </a:t>
            </a:r>
            <a:endParaRPr lang="en-US" dirty="0">
              <a:effectLst/>
            </a:endParaRPr>
          </a:p>
        </p:txBody>
      </p:sp>
      <p:pic>
        <p:nvPicPr>
          <p:cNvPr id="106" name="Picture 105">
            <a:extLst>
              <a:ext uri="{FF2B5EF4-FFF2-40B4-BE49-F238E27FC236}">
                <a16:creationId xmlns:a16="http://schemas.microsoft.com/office/drawing/2014/main" id="{23DD6F14-B72F-9D46-AE57-DEB8BD0AB803}"/>
              </a:ext>
            </a:extLst>
          </p:cNvPr>
          <p:cNvPicPr>
            <a:picLocks noChangeAspect="1"/>
          </p:cNvPicPr>
          <p:nvPr/>
        </p:nvPicPr>
        <p:blipFill>
          <a:blip r:embed="rId3"/>
          <a:stretch>
            <a:fillRect/>
          </a:stretch>
        </p:blipFill>
        <p:spPr>
          <a:xfrm>
            <a:off x="1524000" y="3048000"/>
            <a:ext cx="306718" cy="309880"/>
          </a:xfrm>
          <a:prstGeom prst="rect">
            <a:avLst/>
          </a:prstGeom>
        </p:spPr>
      </p:pic>
      <p:pic>
        <p:nvPicPr>
          <p:cNvPr id="107" name="Picture 106">
            <a:extLst>
              <a:ext uri="{FF2B5EF4-FFF2-40B4-BE49-F238E27FC236}">
                <a16:creationId xmlns:a16="http://schemas.microsoft.com/office/drawing/2014/main" id="{27A117E7-76C2-B348-8FD9-9A205A09A2C5}"/>
              </a:ext>
            </a:extLst>
          </p:cNvPr>
          <p:cNvPicPr>
            <a:picLocks noChangeAspect="1"/>
          </p:cNvPicPr>
          <p:nvPr/>
        </p:nvPicPr>
        <p:blipFill>
          <a:blip r:embed="rId4"/>
          <a:stretch>
            <a:fillRect/>
          </a:stretch>
        </p:blipFill>
        <p:spPr>
          <a:xfrm>
            <a:off x="965745" y="3040815"/>
            <a:ext cx="247874" cy="371397"/>
          </a:xfrm>
          <a:prstGeom prst="rect">
            <a:avLst/>
          </a:prstGeom>
        </p:spPr>
      </p:pic>
      <p:pic>
        <p:nvPicPr>
          <p:cNvPr id="108" name="Picture 107">
            <a:extLst>
              <a:ext uri="{FF2B5EF4-FFF2-40B4-BE49-F238E27FC236}">
                <a16:creationId xmlns:a16="http://schemas.microsoft.com/office/drawing/2014/main" id="{916048FD-86E4-B047-AD75-BFF18F00A394}"/>
              </a:ext>
            </a:extLst>
          </p:cNvPr>
          <p:cNvPicPr>
            <a:picLocks noChangeAspect="1"/>
          </p:cNvPicPr>
          <p:nvPr/>
        </p:nvPicPr>
        <p:blipFill>
          <a:blip r:embed="rId3"/>
          <a:stretch>
            <a:fillRect/>
          </a:stretch>
        </p:blipFill>
        <p:spPr>
          <a:xfrm>
            <a:off x="4953000" y="3048000"/>
            <a:ext cx="306718" cy="309880"/>
          </a:xfrm>
          <a:prstGeom prst="rect">
            <a:avLst/>
          </a:prstGeom>
        </p:spPr>
      </p:pic>
      <p:pic>
        <p:nvPicPr>
          <p:cNvPr id="109" name="Picture 108">
            <a:extLst>
              <a:ext uri="{FF2B5EF4-FFF2-40B4-BE49-F238E27FC236}">
                <a16:creationId xmlns:a16="http://schemas.microsoft.com/office/drawing/2014/main" id="{BBA3E2CE-D891-214F-9A9F-0A972D71CF1C}"/>
              </a:ext>
            </a:extLst>
          </p:cNvPr>
          <p:cNvPicPr>
            <a:picLocks noChangeAspect="1"/>
          </p:cNvPicPr>
          <p:nvPr/>
        </p:nvPicPr>
        <p:blipFill>
          <a:blip r:embed="rId4"/>
          <a:stretch>
            <a:fillRect/>
          </a:stretch>
        </p:blipFill>
        <p:spPr>
          <a:xfrm>
            <a:off x="4394745" y="3040815"/>
            <a:ext cx="247874" cy="371397"/>
          </a:xfrm>
          <a:prstGeom prst="rect">
            <a:avLst/>
          </a:prstGeom>
        </p:spPr>
      </p:pic>
      <p:sp>
        <p:nvSpPr>
          <p:cNvPr id="48" name="Rectangle 47">
            <a:extLst>
              <a:ext uri="{FF2B5EF4-FFF2-40B4-BE49-F238E27FC236}">
                <a16:creationId xmlns:a16="http://schemas.microsoft.com/office/drawing/2014/main" id="{162646EF-B0E0-7146-A1ED-2E38A728EE57}"/>
              </a:ext>
            </a:extLst>
          </p:cNvPr>
          <p:cNvSpPr/>
          <p:nvPr/>
        </p:nvSpPr>
        <p:spPr>
          <a:xfrm>
            <a:off x="4368800" y="3505200"/>
            <a:ext cx="1231900" cy="1200329"/>
          </a:xfrm>
          <a:prstGeom prst="rect">
            <a:avLst/>
          </a:prstGeom>
        </p:spPr>
        <p:txBody>
          <a:bodyPr wrap="square">
            <a:spAutoFit/>
          </a:bodyPr>
          <a:lstStyle/>
          <a:p>
            <a:r>
              <a:rPr lang="en-US" dirty="0"/>
              <a:t>E=WN/N</a:t>
            </a:r>
          </a:p>
          <a:p>
            <a:r>
              <a:rPr lang="en-US" dirty="0"/>
              <a:t>F=ACI/N</a:t>
            </a:r>
          </a:p>
          <a:p>
            <a:r>
              <a:rPr lang="en-US" dirty="0"/>
              <a:t>G=WKY/N</a:t>
            </a:r>
          </a:p>
          <a:p>
            <a:r>
              <a:rPr lang="en-US" dirty="0"/>
              <a:t>H=F344/N</a:t>
            </a:r>
          </a:p>
        </p:txBody>
      </p:sp>
      <p:sp>
        <p:nvSpPr>
          <p:cNvPr id="110" name="TextBox 109">
            <a:extLst>
              <a:ext uri="{FF2B5EF4-FFF2-40B4-BE49-F238E27FC236}">
                <a16:creationId xmlns:a16="http://schemas.microsoft.com/office/drawing/2014/main" id="{F4FF95D9-E581-5842-B97C-9E2D74C41B33}"/>
              </a:ext>
            </a:extLst>
          </p:cNvPr>
          <p:cNvSpPr txBox="1"/>
          <p:nvPr/>
        </p:nvSpPr>
        <p:spPr>
          <a:xfrm>
            <a:off x="2208306" y="2082800"/>
            <a:ext cx="1441420" cy="369332"/>
          </a:xfrm>
          <a:prstGeom prst="rect">
            <a:avLst/>
          </a:prstGeom>
          <a:noFill/>
        </p:spPr>
        <p:txBody>
          <a:bodyPr wrap="none" rtlCol="0">
            <a:spAutoFit/>
          </a:bodyPr>
          <a:lstStyle/>
          <a:p>
            <a:r>
              <a:rPr lang="en-US" dirty="0"/>
              <a:t>N =70F +70M</a:t>
            </a:r>
          </a:p>
        </p:txBody>
      </p:sp>
      <p:sp>
        <p:nvSpPr>
          <p:cNvPr id="111" name="TextBox 110">
            <a:extLst>
              <a:ext uri="{FF2B5EF4-FFF2-40B4-BE49-F238E27FC236}">
                <a16:creationId xmlns:a16="http://schemas.microsoft.com/office/drawing/2014/main" id="{E3F34943-C166-F044-A3DE-EE9E4568AD2C}"/>
              </a:ext>
            </a:extLst>
          </p:cNvPr>
          <p:cNvSpPr txBox="1"/>
          <p:nvPr/>
        </p:nvSpPr>
        <p:spPr>
          <a:xfrm>
            <a:off x="1888100" y="3429000"/>
            <a:ext cx="2066592" cy="1200329"/>
          </a:xfrm>
          <a:prstGeom prst="rect">
            <a:avLst/>
          </a:prstGeom>
          <a:noFill/>
        </p:spPr>
        <p:txBody>
          <a:bodyPr wrap="none" rtlCol="0">
            <a:spAutoFit/>
          </a:bodyPr>
          <a:lstStyle/>
          <a:p>
            <a:pPr algn="ctr"/>
            <a:r>
              <a:rPr lang="en-US" dirty="0"/>
              <a:t>60 pairs</a:t>
            </a:r>
          </a:p>
          <a:p>
            <a:pPr algn="ctr"/>
            <a:r>
              <a:rPr lang="en-US" dirty="0"/>
              <a:t>12 units x 5 cages</a:t>
            </a:r>
          </a:p>
          <a:p>
            <a:pPr algn="ctr"/>
            <a:r>
              <a:rPr lang="en-US" dirty="0"/>
              <a:t>effective population</a:t>
            </a:r>
          </a:p>
          <a:p>
            <a:pPr algn="ctr"/>
            <a:r>
              <a:rPr lang="en-US" dirty="0"/>
              <a:t>of 120</a:t>
            </a:r>
          </a:p>
        </p:txBody>
      </p:sp>
    </p:spTree>
    <p:extLst>
      <p:ext uri="{BB962C8B-B14F-4D97-AF65-F5344CB8AC3E}">
        <p14:creationId xmlns:p14="http://schemas.microsoft.com/office/powerpoint/2010/main" val="2819456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74157716-09EE-B740-9A97-8C324D6C4852}"/>
              </a:ext>
            </a:extLst>
          </p:cNvPr>
          <p:cNvSpPr txBox="1">
            <a:spLocks/>
          </p:cNvSpPr>
          <p:nvPr/>
        </p:nvSpPr>
        <p:spPr>
          <a:xfrm>
            <a:off x="295835" y="6117350"/>
            <a:ext cx="11268635" cy="9254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t>Slide 4</a:t>
            </a:r>
            <a:r>
              <a:rPr lang="en-US" sz="2000" dirty="0"/>
              <a:t>. Configure the </a:t>
            </a:r>
            <a:r>
              <a:rPr lang="en-US" b="1" i="1" dirty="0">
                <a:solidFill>
                  <a:srgbClr val="336699"/>
                </a:solidFill>
              </a:rPr>
              <a:t>Select and search</a:t>
            </a:r>
            <a:r>
              <a:rPr lang="en-US" sz="2000" b="1" i="1" dirty="0">
                <a:solidFill>
                  <a:srgbClr val="336699"/>
                </a:solidFill>
              </a:rPr>
              <a:t> </a:t>
            </a:r>
            <a:r>
              <a:rPr lang="en-US" sz="2000" i="1" dirty="0"/>
              <a:t>page </a:t>
            </a:r>
            <a:r>
              <a:rPr lang="en-US" sz="2000" dirty="0"/>
              <a:t>as shown. Click on </a:t>
            </a:r>
            <a:r>
              <a:rPr lang="en-US" b="1" i="1" dirty="0">
                <a:solidFill>
                  <a:schemeClr val="accent1">
                    <a:lumMod val="75000"/>
                  </a:schemeClr>
                </a:solidFill>
              </a:rPr>
              <a:t>Make Default</a:t>
            </a:r>
            <a:r>
              <a:rPr lang="en-US" sz="2000" dirty="0"/>
              <a:t>. Enter a wildcard (   ) in the </a:t>
            </a:r>
            <a:r>
              <a:rPr lang="en-US" b="1" i="1" dirty="0">
                <a:solidFill>
                  <a:schemeClr val="accent1">
                    <a:lumMod val="75000"/>
                  </a:schemeClr>
                </a:solidFill>
              </a:rPr>
              <a:t>Get Any </a:t>
            </a:r>
            <a:r>
              <a:rPr lang="en-US" sz="2000" dirty="0"/>
              <a:t>field (red arrow). Click on </a:t>
            </a:r>
            <a:r>
              <a:rPr lang="en-US" b="1" i="1" dirty="0">
                <a:solidFill>
                  <a:schemeClr val="accent1">
                    <a:lumMod val="75000"/>
                  </a:schemeClr>
                </a:solidFill>
              </a:rPr>
              <a:t>Search</a:t>
            </a:r>
            <a:r>
              <a:rPr lang="en-US" sz="2000" dirty="0"/>
              <a:t>. Just that easy.</a:t>
            </a:r>
          </a:p>
        </p:txBody>
      </p:sp>
      <p:sp>
        <p:nvSpPr>
          <p:cNvPr id="8" name="Rectangle 7">
            <a:extLst>
              <a:ext uri="{FF2B5EF4-FFF2-40B4-BE49-F238E27FC236}">
                <a16:creationId xmlns:a16="http://schemas.microsoft.com/office/drawing/2014/main" id="{2B3883FC-2B20-8A43-92D5-20F0AF13B913}"/>
              </a:ext>
            </a:extLst>
          </p:cNvPr>
          <p:cNvSpPr/>
          <p:nvPr/>
        </p:nvSpPr>
        <p:spPr>
          <a:xfrm>
            <a:off x="10055" y="-28681"/>
            <a:ext cx="6080062" cy="523220"/>
          </a:xfrm>
          <a:prstGeom prst="rect">
            <a:avLst/>
          </a:prstGeom>
        </p:spPr>
        <p:txBody>
          <a:bodyPr wrap="none">
            <a:spAutoFit/>
          </a:bodyPr>
          <a:lstStyle/>
          <a:p>
            <a:r>
              <a:rPr lang="en-US" sz="2800" b="1" i="1" dirty="0">
                <a:solidFill>
                  <a:schemeClr val="accent1">
                    <a:lumMod val="75000"/>
                  </a:schemeClr>
                </a:solidFill>
              </a:rPr>
              <a:t>Getting to HS P50 data in </a:t>
            </a:r>
            <a:r>
              <a:rPr lang="en-US" sz="2800" b="1" i="1" dirty="0" err="1">
                <a:solidFill>
                  <a:schemeClr val="accent1">
                    <a:lumMod val="75000"/>
                  </a:schemeClr>
                </a:solidFill>
              </a:rPr>
              <a:t>GeneNetwork</a:t>
            </a:r>
            <a:endParaRPr lang="en-US" dirty="0">
              <a:solidFill>
                <a:schemeClr val="accent1">
                  <a:lumMod val="75000"/>
                </a:schemeClr>
              </a:solidFill>
            </a:endParaRPr>
          </a:p>
        </p:txBody>
      </p:sp>
      <p:sp>
        <p:nvSpPr>
          <p:cNvPr id="9" name="Rectangle 8">
            <a:extLst>
              <a:ext uri="{FF2B5EF4-FFF2-40B4-BE49-F238E27FC236}">
                <a16:creationId xmlns:a16="http://schemas.microsoft.com/office/drawing/2014/main" id="{AD5C467E-FDFE-E841-948C-A92E495EDC3F}"/>
              </a:ext>
            </a:extLst>
          </p:cNvPr>
          <p:cNvSpPr/>
          <p:nvPr/>
        </p:nvSpPr>
        <p:spPr>
          <a:xfrm>
            <a:off x="319900" y="415027"/>
            <a:ext cx="3969741" cy="461665"/>
          </a:xfrm>
          <a:prstGeom prst="rect">
            <a:avLst/>
          </a:prstGeom>
        </p:spPr>
        <p:txBody>
          <a:bodyPr wrap="none">
            <a:spAutoFit/>
          </a:bodyPr>
          <a:lstStyle/>
          <a:p>
            <a:r>
              <a:rPr lang="en-US" sz="2000" dirty="0"/>
              <a:t>Link to</a:t>
            </a:r>
            <a:r>
              <a:rPr lang="en-US" sz="2000" b="1" dirty="0"/>
              <a:t> </a:t>
            </a:r>
            <a:r>
              <a:rPr lang="en-US" sz="2400" b="1" i="1" dirty="0" err="1">
                <a:solidFill>
                  <a:schemeClr val="accent1">
                    <a:lumMod val="50000"/>
                  </a:schemeClr>
                </a:solidFill>
              </a:rPr>
              <a:t>www.GeneNetwork.org</a:t>
            </a:r>
            <a:endParaRPr lang="en-US" sz="1600" dirty="0"/>
          </a:p>
        </p:txBody>
      </p:sp>
      <p:pic>
        <p:nvPicPr>
          <p:cNvPr id="11" name="Picture 10">
            <a:extLst>
              <a:ext uri="{FF2B5EF4-FFF2-40B4-BE49-F238E27FC236}">
                <a16:creationId xmlns:a16="http://schemas.microsoft.com/office/drawing/2014/main" id="{0D52D7FB-2ED1-9249-91EE-631836D5AC91}"/>
              </a:ext>
            </a:extLst>
          </p:cNvPr>
          <p:cNvPicPr>
            <a:picLocks noChangeAspect="1"/>
          </p:cNvPicPr>
          <p:nvPr/>
        </p:nvPicPr>
        <p:blipFill>
          <a:blip r:embed="rId2"/>
          <a:stretch>
            <a:fillRect/>
          </a:stretch>
        </p:blipFill>
        <p:spPr>
          <a:xfrm>
            <a:off x="215899" y="971367"/>
            <a:ext cx="7099585" cy="5044194"/>
          </a:xfrm>
          <a:prstGeom prst="rect">
            <a:avLst/>
          </a:prstGeom>
        </p:spPr>
      </p:pic>
      <p:sp>
        <p:nvSpPr>
          <p:cNvPr id="12" name="Rectangle 11">
            <a:extLst>
              <a:ext uri="{FF2B5EF4-FFF2-40B4-BE49-F238E27FC236}">
                <a16:creationId xmlns:a16="http://schemas.microsoft.com/office/drawing/2014/main" id="{C8F3DC1B-CCB1-D048-9D87-F305BF8D8825}"/>
              </a:ext>
            </a:extLst>
          </p:cNvPr>
          <p:cNvSpPr/>
          <p:nvPr/>
        </p:nvSpPr>
        <p:spPr>
          <a:xfrm>
            <a:off x="10937689" y="6105042"/>
            <a:ext cx="343081" cy="646331"/>
          </a:xfrm>
          <a:prstGeom prst="rect">
            <a:avLst/>
          </a:prstGeom>
        </p:spPr>
        <p:txBody>
          <a:bodyPr wrap="square">
            <a:spAutoFit/>
          </a:bodyPr>
          <a:lstStyle/>
          <a:p>
            <a:r>
              <a:rPr lang="en-US" sz="3600" dirty="0"/>
              <a:t>*</a:t>
            </a:r>
          </a:p>
        </p:txBody>
      </p:sp>
      <p:pic>
        <p:nvPicPr>
          <p:cNvPr id="15" name="Picture 14">
            <a:extLst>
              <a:ext uri="{FF2B5EF4-FFF2-40B4-BE49-F238E27FC236}">
                <a16:creationId xmlns:a16="http://schemas.microsoft.com/office/drawing/2014/main" id="{3D9AC025-89D0-5641-A7AC-E62F55F6CFA4}"/>
              </a:ext>
            </a:extLst>
          </p:cNvPr>
          <p:cNvPicPr>
            <a:picLocks noChangeAspect="1"/>
          </p:cNvPicPr>
          <p:nvPr/>
        </p:nvPicPr>
        <p:blipFill rotWithShape="1">
          <a:blip r:embed="rId3"/>
          <a:srcRect l="5317" t="18969" r="3910" b="21729"/>
          <a:stretch/>
        </p:blipFill>
        <p:spPr>
          <a:xfrm>
            <a:off x="2740699" y="5393210"/>
            <a:ext cx="3511246" cy="644923"/>
          </a:xfrm>
          <a:prstGeom prst="rect">
            <a:avLst/>
          </a:prstGeom>
        </p:spPr>
      </p:pic>
      <p:sp>
        <p:nvSpPr>
          <p:cNvPr id="16" name="Rectangle 15">
            <a:extLst>
              <a:ext uri="{FF2B5EF4-FFF2-40B4-BE49-F238E27FC236}">
                <a16:creationId xmlns:a16="http://schemas.microsoft.com/office/drawing/2014/main" id="{EF092E59-2EF4-8746-AB86-BF4DAC54F520}"/>
              </a:ext>
            </a:extLst>
          </p:cNvPr>
          <p:cNvSpPr/>
          <p:nvPr/>
        </p:nvSpPr>
        <p:spPr>
          <a:xfrm>
            <a:off x="1447800" y="5431361"/>
            <a:ext cx="343081" cy="646331"/>
          </a:xfrm>
          <a:prstGeom prst="rect">
            <a:avLst/>
          </a:prstGeom>
        </p:spPr>
        <p:txBody>
          <a:bodyPr wrap="square">
            <a:spAutoFit/>
          </a:bodyPr>
          <a:lstStyle/>
          <a:p>
            <a:r>
              <a:rPr lang="en-US" sz="3600" dirty="0"/>
              <a:t>*</a:t>
            </a:r>
          </a:p>
        </p:txBody>
      </p:sp>
      <p:sp>
        <p:nvSpPr>
          <p:cNvPr id="17" name="Left Arrow 16">
            <a:extLst>
              <a:ext uri="{FF2B5EF4-FFF2-40B4-BE49-F238E27FC236}">
                <a16:creationId xmlns:a16="http://schemas.microsoft.com/office/drawing/2014/main" id="{C975B5EC-89DC-9C4C-8588-B19FE29380A6}"/>
              </a:ext>
            </a:extLst>
          </p:cNvPr>
          <p:cNvSpPr/>
          <p:nvPr/>
        </p:nvSpPr>
        <p:spPr>
          <a:xfrm>
            <a:off x="1911260" y="5543379"/>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Rectangle 4">
            <a:extLst>
              <a:ext uri="{FF2B5EF4-FFF2-40B4-BE49-F238E27FC236}">
                <a16:creationId xmlns:a16="http://schemas.microsoft.com/office/drawing/2014/main" id="{324B959D-B6D5-A64E-ADCD-B71F82FD0EFB}"/>
              </a:ext>
            </a:extLst>
          </p:cNvPr>
          <p:cNvSpPr/>
          <p:nvPr/>
        </p:nvSpPr>
        <p:spPr>
          <a:xfrm>
            <a:off x="8108552" y="4387652"/>
            <a:ext cx="2045816" cy="523220"/>
          </a:xfrm>
          <a:prstGeom prst="rect">
            <a:avLst/>
          </a:prstGeom>
        </p:spPr>
        <p:txBody>
          <a:bodyPr wrap="none">
            <a:spAutoFit/>
          </a:bodyPr>
          <a:lstStyle/>
          <a:p>
            <a:r>
              <a:rPr lang="en-US" sz="2800" b="1" i="1" dirty="0">
                <a:solidFill>
                  <a:schemeClr val="accent1">
                    <a:lumMod val="75000"/>
                  </a:schemeClr>
                </a:solidFill>
              </a:rPr>
              <a:t>You are here</a:t>
            </a:r>
          </a:p>
        </p:txBody>
      </p:sp>
      <p:pic>
        <p:nvPicPr>
          <p:cNvPr id="10" name="Picture 9">
            <a:extLst>
              <a:ext uri="{FF2B5EF4-FFF2-40B4-BE49-F238E27FC236}">
                <a16:creationId xmlns:a16="http://schemas.microsoft.com/office/drawing/2014/main" id="{82601F81-6F46-BC48-83DA-3CEC02D8C85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800975" y="113553"/>
            <a:ext cx="4284569" cy="3429747"/>
          </a:xfrm>
          <a:prstGeom prst="rect">
            <a:avLst/>
          </a:prstGeom>
          <a:noFill/>
          <a:ln>
            <a:noFill/>
          </a:ln>
        </p:spPr>
      </p:pic>
      <p:sp>
        <p:nvSpPr>
          <p:cNvPr id="7" name="TextBox 6">
            <a:extLst>
              <a:ext uri="{FF2B5EF4-FFF2-40B4-BE49-F238E27FC236}">
                <a16:creationId xmlns:a16="http://schemas.microsoft.com/office/drawing/2014/main" id="{0097615A-29DF-D544-AC87-CA16939EF16A}"/>
              </a:ext>
            </a:extLst>
          </p:cNvPr>
          <p:cNvSpPr txBox="1"/>
          <p:nvPr/>
        </p:nvSpPr>
        <p:spPr>
          <a:xfrm>
            <a:off x="8935657" y="3017905"/>
            <a:ext cx="469744" cy="541242"/>
          </a:xfrm>
          <a:prstGeom prst="rect">
            <a:avLst/>
          </a:prstGeom>
          <a:solidFill>
            <a:srgbClr val="F9CAC6"/>
          </a:solidFill>
        </p:spPr>
        <p:txBody>
          <a:bodyPr wrap="square" rtlCol="0">
            <a:spAutoFit/>
          </a:bodyPr>
          <a:lstStyle/>
          <a:p>
            <a:r>
              <a:rPr lang="en-US" sz="1200" b="1" dirty="0"/>
              <a:t>HS Rat</a:t>
            </a:r>
          </a:p>
        </p:txBody>
      </p:sp>
      <p:sp>
        <p:nvSpPr>
          <p:cNvPr id="19" name="Left Arrow 18">
            <a:extLst>
              <a:ext uri="{FF2B5EF4-FFF2-40B4-BE49-F238E27FC236}">
                <a16:creationId xmlns:a16="http://schemas.microsoft.com/office/drawing/2014/main" id="{4E3144E6-B45B-F746-95CA-BB19CD5B9A91}"/>
              </a:ext>
            </a:extLst>
          </p:cNvPr>
          <p:cNvSpPr/>
          <p:nvPr/>
        </p:nvSpPr>
        <p:spPr>
          <a:xfrm rot="5400000">
            <a:off x="8584105" y="3823753"/>
            <a:ext cx="1120348" cy="324923"/>
          </a:xfrm>
          <a:prstGeom prst="leftArrow">
            <a:avLst>
              <a:gd name="adj1" fmla="val 50000"/>
              <a:gd name="adj2" fmla="val 120509"/>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275281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FD6D64-0068-7647-8A2B-56BCD183E1AD}"/>
              </a:ext>
            </a:extLst>
          </p:cNvPr>
          <p:cNvPicPr>
            <a:picLocks noChangeAspect="1"/>
          </p:cNvPicPr>
          <p:nvPr/>
        </p:nvPicPr>
        <p:blipFill>
          <a:blip r:embed="rId2"/>
          <a:stretch>
            <a:fillRect/>
          </a:stretch>
        </p:blipFill>
        <p:spPr>
          <a:xfrm>
            <a:off x="100885" y="854710"/>
            <a:ext cx="7684215" cy="4451689"/>
          </a:xfrm>
          <a:prstGeom prst="rect">
            <a:avLst/>
          </a:prstGeom>
        </p:spPr>
      </p:pic>
      <p:pic>
        <p:nvPicPr>
          <p:cNvPr id="12" name="Picture 11">
            <a:extLst>
              <a:ext uri="{FF2B5EF4-FFF2-40B4-BE49-F238E27FC236}">
                <a16:creationId xmlns:a16="http://schemas.microsoft.com/office/drawing/2014/main" id="{60E48CE1-128C-324E-80F9-9B7D7C1857B8}"/>
              </a:ext>
            </a:extLst>
          </p:cNvPr>
          <p:cNvPicPr>
            <a:picLocks noChangeAspect="1"/>
          </p:cNvPicPr>
          <p:nvPr/>
        </p:nvPicPr>
        <p:blipFill>
          <a:blip r:embed="rId3"/>
          <a:stretch>
            <a:fillRect/>
          </a:stretch>
        </p:blipFill>
        <p:spPr>
          <a:xfrm>
            <a:off x="7860020" y="101600"/>
            <a:ext cx="4331979" cy="3169184"/>
          </a:xfrm>
          <a:prstGeom prst="rect">
            <a:avLst/>
          </a:prstGeom>
        </p:spPr>
      </p:pic>
      <p:sp>
        <p:nvSpPr>
          <p:cNvPr id="5" name="Subtitle 2">
            <a:extLst>
              <a:ext uri="{FF2B5EF4-FFF2-40B4-BE49-F238E27FC236}">
                <a16:creationId xmlns:a16="http://schemas.microsoft.com/office/drawing/2014/main" id="{BB1A849A-E1FD-3E4F-8D9D-873448923E2C}"/>
              </a:ext>
            </a:extLst>
          </p:cNvPr>
          <p:cNvSpPr>
            <a:spLocks noGrp="1"/>
          </p:cNvSpPr>
          <p:nvPr>
            <p:ph type="subTitle" idx="1"/>
          </p:nvPr>
        </p:nvSpPr>
        <p:spPr>
          <a:xfrm>
            <a:off x="222103" y="5366045"/>
            <a:ext cx="11792097" cy="1549830"/>
          </a:xfrm>
        </p:spPr>
        <p:txBody>
          <a:bodyPr>
            <a:normAutofit/>
          </a:bodyPr>
          <a:lstStyle/>
          <a:p>
            <a:pPr algn="l"/>
            <a:r>
              <a:rPr lang="en-US" sz="2000" b="1" dirty="0"/>
              <a:t>Slide 5</a:t>
            </a:r>
            <a:r>
              <a:rPr lang="en-US" sz="2000" dirty="0"/>
              <a:t>. </a:t>
            </a:r>
            <a:r>
              <a:rPr lang="en-US" sz="2000" b="1" dirty="0"/>
              <a:t>Search Results. </a:t>
            </a:r>
            <a:r>
              <a:rPr lang="en-US" sz="2000" b="1" i="1" dirty="0"/>
              <a:t>Left</a:t>
            </a:r>
            <a:r>
              <a:rPr lang="en-US" sz="2000" dirty="0"/>
              <a:t>. </a:t>
            </a:r>
            <a:r>
              <a:rPr lang="en-US" sz="2000" dirty="0" err="1"/>
              <a:t>GeneNetwork</a:t>
            </a:r>
            <a:r>
              <a:rPr lang="en-US" sz="2000" dirty="0"/>
              <a:t> returns all 446 HS traits and cofactors. These traits are not yet linked to PMID citations. The </a:t>
            </a:r>
            <a:r>
              <a:rPr lang="en-US" sz="2000" i="1" dirty="0">
                <a:solidFill>
                  <a:schemeClr val="accent1">
                    <a:lumMod val="75000"/>
                  </a:schemeClr>
                </a:solidFill>
              </a:rPr>
              <a:t>Palmer AA et al. </a:t>
            </a:r>
            <a:r>
              <a:rPr lang="en-US" sz="2000" dirty="0"/>
              <a:t>citation</a:t>
            </a:r>
            <a:r>
              <a:rPr lang="en-US" sz="2000" i="1" dirty="0">
                <a:solidFill>
                  <a:schemeClr val="accent1">
                    <a:lumMod val="75000"/>
                  </a:schemeClr>
                </a:solidFill>
              </a:rPr>
              <a:t> </a:t>
            </a:r>
            <a:r>
              <a:rPr lang="en-US" sz="2000" dirty="0"/>
              <a:t>is a placeholder. The</a:t>
            </a:r>
            <a:r>
              <a:rPr lang="en-US" sz="2000" b="1" i="1" dirty="0"/>
              <a:t> </a:t>
            </a:r>
            <a:r>
              <a:rPr lang="en-US" sz="2000" b="1" i="1" dirty="0">
                <a:solidFill>
                  <a:schemeClr val="accent1">
                    <a:lumMod val="75000"/>
                  </a:schemeClr>
                </a:solidFill>
              </a:rPr>
              <a:t>Select</a:t>
            </a:r>
            <a:r>
              <a:rPr lang="en-US" sz="2000" i="1" dirty="0">
                <a:solidFill>
                  <a:schemeClr val="accent1">
                    <a:lumMod val="75000"/>
                  </a:schemeClr>
                </a:solidFill>
              </a:rPr>
              <a:t> </a:t>
            </a:r>
            <a:r>
              <a:rPr lang="en-US" sz="2000" dirty="0"/>
              <a:t>and</a:t>
            </a:r>
            <a:r>
              <a:rPr lang="en-US" sz="2000" b="1" i="1" dirty="0"/>
              <a:t> </a:t>
            </a:r>
            <a:r>
              <a:rPr lang="en-US" sz="2000" b="1" i="1" dirty="0">
                <a:solidFill>
                  <a:schemeClr val="accent1">
                    <a:lumMod val="75000"/>
                  </a:schemeClr>
                </a:solidFill>
              </a:rPr>
              <a:t>Add</a:t>
            </a:r>
            <a:r>
              <a:rPr lang="en-US" sz="2000" b="1" i="1" dirty="0"/>
              <a:t> </a:t>
            </a:r>
            <a:r>
              <a:rPr lang="en-US" sz="2000" dirty="0"/>
              <a:t>functions (</a:t>
            </a:r>
            <a:r>
              <a:rPr lang="en-US" sz="2000" dirty="0">
                <a:solidFill>
                  <a:srgbClr val="C00000"/>
                </a:solidFill>
              </a:rPr>
              <a:t>red</a:t>
            </a:r>
            <a:r>
              <a:rPr lang="en-US" sz="2000" dirty="0"/>
              <a:t> arrow) are used in sequence to add traits and cofactors to </a:t>
            </a:r>
            <a:r>
              <a:rPr lang="en-US" sz="2000" b="1" i="1" dirty="0">
                <a:solidFill>
                  <a:schemeClr val="accent1"/>
                </a:solidFill>
              </a:rPr>
              <a:t>Your</a:t>
            </a:r>
            <a:r>
              <a:rPr lang="en-US" sz="2000" dirty="0"/>
              <a:t> </a:t>
            </a:r>
            <a:r>
              <a:rPr lang="en-US" sz="2000" b="1" i="1" dirty="0">
                <a:solidFill>
                  <a:schemeClr val="accent1">
                    <a:lumMod val="75000"/>
                  </a:schemeClr>
                </a:solidFill>
              </a:rPr>
              <a:t>Collection</a:t>
            </a:r>
            <a:r>
              <a:rPr lang="en-US" sz="2000" b="1" dirty="0">
                <a:solidFill>
                  <a:schemeClr val="accent1">
                    <a:lumMod val="75000"/>
                  </a:schemeClr>
                </a:solidFill>
              </a:rPr>
              <a:t>. </a:t>
            </a:r>
            <a:r>
              <a:rPr lang="en-US" sz="2000" b="1" i="1" dirty="0"/>
              <a:t>Top right. </a:t>
            </a:r>
            <a:r>
              <a:rPr lang="en-US" sz="2000" dirty="0"/>
              <a:t>Type the search term </a:t>
            </a:r>
            <a:r>
              <a:rPr lang="en-US" sz="2000" b="1" i="1" dirty="0">
                <a:solidFill>
                  <a:schemeClr val="accent1">
                    <a:lumMod val="75000"/>
                  </a:schemeClr>
                </a:solidFill>
              </a:rPr>
              <a:t>cofactor</a:t>
            </a:r>
            <a:r>
              <a:rPr lang="en-US" sz="2000" dirty="0"/>
              <a:t> into the text field (arrow). Click on </a:t>
            </a:r>
            <a:r>
              <a:rPr lang="en-US" sz="2000" b="1" i="1" dirty="0">
                <a:solidFill>
                  <a:schemeClr val="accent1">
                    <a:lumMod val="75000"/>
                  </a:schemeClr>
                </a:solidFill>
              </a:rPr>
              <a:t>Select</a:t>
            </a:r>
            <a:r>
              <a:rPr lang="en-US" sz="2000" dirty="0"/>
              <a:t> and </a:t>
            </a:r>
            <a:r>
              <a:rPr lang="en-US" sz="2000" b="1" i="1" dirty="0">
                <a:solidFill>
                  <a:schemeClr val="accent1">
                    <a:lumMod val="75000"/>
                  </a:schemeClr>
                </a:solidFill>
              </a:rPr>
              <a:t>Add</a:t>
            </a:r>
            <a:r>
              <a:rPr lang="en-US" sz="2000" dirty="0"/>
              <a:t> all of the cofactors to define a </a:t>
            </a:r>
            <a:r>
              <a:rPr lang="en-US" sz="2000" b="1" i="1" dirty="0">
                <a:solidFill>
                  <a:schemeClr val="accent1">
                    <a:lumMod val="75000"/>
                  </a:schemeClr>
                </a:solidFill>
              </a:rPr>
              <a:t>Collection</a:t>
            </a:r>
            <a:r>
              <a:rPr lang="en-US" sz="2000" dirty="0"/>
              <a:t>—</a:t>
            </a:r>
            <a:r>
              <a:rPr lang="en-US" sz="2000" b="1" i="1" dirty="0"/>
              <a:t>bottom right</a:t>
            </a:r>
            <a:r>
              <a:rPr lang="en-US" sz="2000" dirty="0"/>
              <a:t>—here named </a:t>
            </a:r>
            <a:r>
              <a:rPr lang="en-US" sz="2000" b="1" i="1" dirty="0"/>
              <a:t> </a:t>
            </a:r>
            <a:r>
              <a:rPr lang="en-US" sz="2000" i="1" dirty="0">
                <a:solidFill>
                  <a:schemeClr val="accent1">
                    <a:lumMod val="75000"/>
                  </a:schemeClr>
                </a:solidFill>
              </a:rPr>
              <a:t>HS_RAT_GWAS</a:t>
            </a:r>
            <a:r>
              <a:rPr lang="en-US" sz="2000" i="1" dirty="0"/>
              <a:t>. </a:t>
            </a:r>
            <a:r>
              <a:rPr lang="en-US" sz="2000" dirty="0"/>
              <a:t>Collections are needed in order to use cofactors when mapping</a:t>
            </a:r>
            <a:r>
              <a:rPr lang="en-US" sz="2000" i="1" dirty="0"/>
              <a:t> (</a:t>
            </a:r>
            <a:r>
              <a:rPr lang="en-US" sz="2000" i="1" dirty="0">
                <a:solidFill>
                  <a:schemeClr val="accent1">
                    <a:lumMod val="75000"/>
                  </a:schemeClr>
                </a:solidFill>
              </a:rPr>
              <a:t>sex</a:t>
            </a:r>
            <a:r>
              <a:rPr lang="en-US" sz="2000" i="1" dirty="0"/>
              <a:t>, </a:t>
            </a:r>
            <a:r>
              <a:rPr lang="en-US" sz="2000" i="1" dirty="0">
                <a:solidFill>
                  <a:schemeClr val="accent1">
                    <a:lumMod val="75000"/>
                  </a:schemeClr>
                </a:solidFill>
              </a:rPr>
              <a:t>batch</a:t>
            </a:r>
            <a:r>
              <a:rPr lang="en-US" sz="2000" i="1" dirty="0"/>
              <a:t>, </a:t>
            </a:r>
            <a:r>
              <a:rPr lang="en-US" sz="2000" i="1" dirty="0">
                <a:solidFill>
                  <a:schemeClr val="accent1">
                    <a:lumMod val="75000"/>
                  </a:schemeClr>
                </a:solidFill>
              </a:rPr>
              <a:t>site</a:t>
            </a:r>
            <a:r>
              <a:rPr lang="en-US" sz="2000" i="1" dirty="0"/>
              <a:t>, </a:t>
            </a:r>
            <a:r>
              <a:rPr lang="en-US" sz="2000" i="1" dirty="0">
                <a:solidFill>
                  <a:schemeClr val="accent1">
                    <a:lumMod val="75000"/>
                  </a:schemeClr>
                </a:solidFill>
              </a:rPr>
              <a:t>year</a:t>
            </a:r>
            <a:r>
              <a:rPr lang="en-US" sz="2000" i="1" dirty="0"/>
              <a:t>…).</a:t>
            </a:r>
          </a:p>
          <a:p>
            <a:pPr algn="l"/>
            <a:endParaRPr lang="en-US" sz="2000" dirty="0"/>
          </a:p>
        </p:txBody>
      </p:sp>
      <p:sp>
        <p:nvSpPr>
          <p:cNvPr id="6" name="Rectangle 5">
            <a:extLst>
              <a:ext uri="{FF2B5EF4-FFF2-40B4-BE49-F238E27FC236}">
                <a16:creationId xmlns:a16="http://schemas.microsoft.com/office/drawing/2014/main" id="{83D4F452-E334-4647-9A11-92BD07FE077A}"/>
              </a:ext>
            </a:extLst>
          </p:cNvPr>
          <p:cNvSpPr/>
          <p:nvPr/>
        </p:nvSpPr>
        <p:spPr>
          <a:xfrm>
            <a:off x="13807" y="-3455"/>
            <a:ext cx="5506957" cy="523220"/>
          </a:xfrm>
          <a:prstGeom prst="rect">
            <a:avLst/>
          </a:prstGeom>
        </p:spPr>
        <p:txBody>
          <a:bodyPr wrap="none">
            <a:spAutoFit/>
          </a:bodyPr>
          <a:lstStyle/>
          <a:p>
            <a:r>
              <a:rPr lang="en-US" sz="2800" b="1" i="1" dirty="0">
                <a:solidFill>
                  <a:schemeClr val="accent1">
                    <a:lumMod val="75000"/>
                  </a:schemeClr>
                </a:solidFill>
              </a:rPr>
              <a:t>Getting HS data into Your Collection</a:t>
            </a:r>
            <a:endParaRPr lang="en-US" dirty="0">
              <a:solidFill>
                <a:schemeClr val="accent1">
                  <a:lumMod val="75000"/>
                </a:schemeClr>
              </a:solidFill>
            </a:endParaRPr>
          </a:p>
        </p:txBody>
      </p:sp>
      <p:pic>
        <p:nvPicPr>
          <p:cNvPr id="17" name="Picture 16">
            <a:extLst>
              <a:ext uri="{FF2B5EF4-FFF2-40B4-BE49-F238E27FC236}">
                <a16:creationId xmlns:a16="http://schemas.microsoft.com/office/drawing/2014/main" id="{852B5C86-A1F6-FD4E-9E79-EF2EDB26B4C6}"/>
              </a:ext>
            </a:extLst>
          </p:cNvPr>
          <p:cNvPicPr>
            <a:picLocks noChangeAspect="1"/>
          </p:cNvPicPr>
          <p:nvPr/>
        </p:nvPicPr>
        <p:blipFill>
          <a:blip r:embed="rId4"/>
          <a:stretch>
            <a:fillRect/>
          </a:stretch>
        </p:blipFill>
        <p:spPr>
          <a:xfrm>
            <a:off x="88900" y="473598"/>
            <a:ext cx="2362200" cy="658453"/>
          </a:xfrm>
          <a:prstGeom prst="rect">
            <a:avLst/>
          </a:prstGeom>
        </p:spPr>
      </p:pic>
      <p:sp>
        <p:nvSpPr>
          <p:cNvPr id="18" name="Left Arrow 17">
            <a:extLst>
              <a:ext uri="{FF2B5EF4-FFF2-40B4-BE49-F238E27FC236}">
                <a16:creationId xmlns:a16="http://schemas.microsoft.com/office/drawing/2014/main" id="{8FCE79DA-E261-754E-A0F0-8B1C0CC5D79F}"/>
              </a:ext>
            </a:extLst>
          </p:cNvPr>
          <p:cNvSpPr/>
          <p:nvPr/>
        </p:nvSpPr>
        <p:spPr>
          <a:xfrm>
            <a:off x="2408801" y="599839"/>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Left Arrow 15">
            <a:extLst>
              <a:ext uri="{FF2B5EF4-FFF2-40B4-BE49-F238E27FC236}">
                <a16:creationId xmlns:a16="http://schemas.microsoft.com/office/drawing/2014/main" id="{771CB5BE-6FCF-B94F-AA54-1407610204EC}"/>
              </a:ext>
            </a:extLst>
          </p:cNvPr>
          <p:cNvSpPr/>
          <p:nvPr/>
        </p:nvSpPr>
        <p:spPr>
          <a:xfrm>
            <a:off x="11279294" y="186639"/>
            <a:ext cx="505707" cy="318816"/>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9" name="Picture 18">
            <a:extLst>
              <a:ext uri="{FF2B5EF4-FFF2-40B4-BE49-F238E27FC236}">
                <a16:creationId xmlns:a16="http://schemas.microsoft.com/office/drawing/2014/main" id="{C8779DFE-6B60-F846-B273-983FEB11D89C}"/>
              </a:ext>
            </a:extLst>
          </p:cNvPr>
          <p:cNvPicPr>
            <a:picLocks noChangeAspect="1"/>
          </p:cNvPicPr>
          <p:nvPr/>
        </p:nvPicPr>
        <p:blipFill rotWithShape="1">
          <a:blip r:embed="rId5"/>
          <a:srcRect r="16314" b="10497"/>
          <a:stretch/>
        </p:blipFill>
        <p:spPr>
          <a:xfrm>
            <a:off x="7901467" y="3268411"/>
            <a:ext cx="4168846" cy="1962808"/>
          </a:xfrm>
          <a:prstGeom prst="rect">
            <a:avLst/>
          </a:prstGeom>
        </p:spPr>
      </p:pic>
    </p:spTree>
    <p:extLst>
      <p:ext uri="{BB962C8B-B14F-4D97-AF65-F5344CB8AC3E}">
        <p14:creationId xmlns:p14="http://schemas.microsoft.com/office/powerpoint/2010/main" val="1924594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B2B26A-052E-5940-B3E2-6838E8213A9F}"/>
              </a:ext>
            </a:extLst>
          </p:cNvPr>
          <p:cNvPicPr>
            <a:picLocks noChangeAspect="1"/>
          </p:cNvPicPr>
          <p:nvPr/>
        </p:nvPicPr>
        <p:blipFill>
          <a:blip r:embed="rId2"/>
          <a:stretch>
            <a:fillRect/>
          </a:stretch>
        </p:blipFill>
        <p:spPr>
          <a:xfrm>
            <a:off x="177800" y="471242"/>
            <a:ext cx="7505327" cy="4967118"/>
          </a:xfrm>
          <a:prstGeom prst="rect">
            <a:avLst/>
          </a:prstGeom>
        </p:spPr>
      </p:pic>
      <p:sp>
        <p:nvSpPr>
          <p:cNvPr id="7" name="Rectangle 6">
            <a:extLst>
              <a:ext uri="{FF2B5EF4-FFF2-40B4-BE49-F238E27FC236}">
                <a16:creationId xmlns:a16="http://schemas.microsoft.com/office/drawing/2014/main" id="{D82BE083-AA7D-424C-9CA4-AD2382F839BF}"/>
              </a:ext>
            </a:extLst>
          </p:cNvPr>
          <p:cNvSpPr/>
          <p:nvPr/>
        </p:nvSpPr>
        <p:spPr>
          <a:xfrm>
            <a:off x="7917083" y="1229258"/>
            <a:ext cx="3784922" cy="1661993"/>
          </a:xfrm>
          <a:prstGeom prst="rect">
            <a:avLst/>
          </a:prstGeom>
        </p:spPr>
        <p:txBody>
          <a:bodyPr wrap="square">
            <a:spAutoFit/>
          </a:bodyPr>
          <a:lstStyle/>
          <a:p>
            <a:r>
              <a:rPr lang="en-US" dirty="0"/>
              <a:t>This link will take you directly to the HS body weight data in </a:t>
            </a:r>
            <a:r>
              <a:rPr lang="en-US" dirty="0" err="1"/>
              <a:t>GeneNetwork</a:t>
            </a:r>
            <a:r>
              <a:rPr lang="en-US" dirty="0"/>
              <a:t>:</a:t>
            </a:r>
          </a:p>
          <a:p>
            <a:endParaRPr lang="en-US" sz="1000" dirty="0"/>
          </a:p>
          <a:p>
            <a:r>
              <a:rPr lang="en-US" b="1" i="1" dirty="0"/>
              <a:t>http://</a:t>
            </a:r>
            <a:r>
              <a:rPr lang="en-US" b="1" i="1" dirty="0" err="1"/>
              <a:t>genenetwork.org</a:t>
            </a:r>
            <a:r>
              <a:rPr lang="en-US" b="1" i="1" dirty="0"/>
              <a:t>/</a:t>
            </a:r>
            <a:r>
              <a:rPr lang="en-US" b="1" i="1" dirty="0" err="1"/>
              <a:t>show_trait?trait_id</a:t>
            </a:r>
            <a:r>
              <a:rPr lang="en-US" b="1" i="1" dirty="0"/>
              <a:t>=10441&amp;dataset=HSNIH-</a:t>
            </a:r>
            <a:r>
              <a:rPr lang="en-US" b="1" i="1" dirty="0" err="1"/>
              <a:t>PalmerPublish</a:t>
            </a:r>
            <a:endParaRPr lang="en-US" b="1" i="1" dirty="0"/>
          </a:p>
        </p:txBody>
      </p:sp>
      <p:pic>
        <p:nvPicPr>
          <p:cNvPr id="3" name="Picture 2">
            <a:extLst>
              <a:ext uri="{FF2B5EF4-FFF2-40B4-BE49-F238E27FC236}">
                <a16:creationId xmlns:a16="http://schemas.microsoft.com/office/drawing/2014/main" id="{344C2F8B-FB55-8947-B6D6-59F42F4822AF}"/>
              </a:ext>
            </a:extLst>
          </p:cNvPr>
          <p:cNvPicPr>
            <a:picLocks noChangeAspect="1"/>
          </p:cNvPicPr>
          <p:nvPr/>
        </p:nvPicPr>
        <p:blipFill rotWithShape="1">
          <a:blip r:embed="rId3"/>
          <a:srcRect r="32304"/>
          <a:stretch/>
        </p:blipFill>
        <p:spPr>
          <a:xfrm>
            <a:off x="8139388" y="4188363"/>
            <a:ext cx="3235061" cy="1054819"/>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79E4BC34-F65A-A741-B2F5-8840D245AC42}"/>
              </a:ext>
            </a:extLst>
          </p:cNvPr>
          <p:cNvSpPr/>
          <p:nvPr/>
        </p:nvSpPr>
        <p:spPr>
          <a:xfrm>
            <a:off x="8036647" y="2766536"/>
            <a:ext cx="3532025" cy="1477328"/>
          </a:xfrm>
          <a:prstGeom prst="rect">
            <a:avLst/>
          </a:prstGeom>
        </p:spPr>
        <p:txBody>
          <a:bodyPr wrap="square">
            <a:spAutoFit/>
          </a:bodyPr>
          <a:lstStyle/>
          <a:p>
            <a:r>
              <a:rPr lang="en-US" b="1" dirty="0">
                <a:solidFill>
                  <a:srgbClr val="FF0000"/>
                </a:solidFill>
              </a:rPr>
              <a:t>Known issue</a:t>
            </a:r>
            <a:r>
              <a:rPr lang="en-US" dirty="0"/>
              <a:t>: Because the HS rat GWAS data is so deep, opening some windows may take a web browser a few minutes. Don’t be surprised by this window:</a:t>
            </a:r>
          </a:p>
        </p:txBody>
      </p:sp>
      <p:sp>
        <p:nvSpPr>
          <p:cNvPr id="9" name="Rectangle 8">
            <a:extLst>
              <a:ext uri="{FF2B5EF4-FFF2-40B4-BE49-F238E27FC236}">
                <a16:creationId xmlns:a16="http://schemas.microsoft.com/office/drawing/2014/main" id="{EA51A3F1-26DF-8443-9455-0442FD35005C}"/>
              </a:ext>
            </a:extLst>
          </p:cNvPr>
          <p:cNvSpPr/>
          <p:nvPr/>
        </p:nvSpPr>
        <p:spPr>
          <a:xfrm>
            <a:off x="7304050" y="4169884"/>
            <a:ext cx="512956" cy="261610"/>
          </a:xfrm>
          <a:prstGeom prst="rect">
            <a:avLst/>
          </a:prstGeom>
          <a:solidFill>
            <a:schemeClr val="bg1"/>
          </a:solidFill>
        </p:spPr>
        <p:txBody>
          <a:bodyPr wrap="square">
            <a:spAutoFit/>
          </a:bodyPr>
          <a:lstStyle/>
          <a:p>
            <a:r>
              <a:rPr lang="en-US" sz="1050" dirty="0">
                <a:solidFill>
                  <a:schemeClr val="accent1">
                    <a:lumMod val="75000"/>
                  </a:schemeClr>
                </a:solidFill>
              </a:rPr>
              <a:t>2007</a:t>
            </a:r>
            <a:endParaRPr lang="en-US" sz="1200" dirty="0">
              <a:solidFill>
                <a:schemeClr val="accent1">
                  <a:lumMod val="75000"/>
                </a:schemeClr>
              </a:solidFill>
            </a:endParaRPr>
          </a:p>
        </p:txBody>
      </p:sp>
      <p:sp>
        <p:nvSpPr>
          <p:cNvPr id="10" name="Rectangle 9">
            <a:extLst>
              <a:ext uri="{FF2B5EF4-FFF2-40B4-BE49-F238E27FC236}">
                <a16:creationId xmlns:a16="http://schemas.microsoft.com/office/drawing/2014/main" id="{376BBBA6-BF1B-434C-AB6D-77D2C6660BC3}"/>
              </a:ext>
            </a:extLst>
          </p:cNvPr>
          <p:cNvSpPr/>
          <p:nvPr/>
        </p:nvSpPr>
        <p:spPr>
          <a:xfrm>
            <a:off x="9378" y="-4700"/>
            <a:ext cx="5003101" cy="523220"/>
          </a:xfrm>
          <a:prstGeom prst="rect">
            <a:avLst/>
          </a:prstGeom>
        </p:spPr>
        <p:txBody>
          <a:bodyPr wrap="none">
            <a:spAutoFit/>
          </a:bodyPr>
          <a:lstStyle/>
          <a:p>
            <a:r>
              <a:rPr lang="en-US" sz="2800" b="1" i="1" dirty="0">
                <a:solidFill>
                  <a:schemeClr val="accent1">
                    <a:lumMod val="75000"/>
                  </a:schemeClr>
                </a:solidFill>
              </a:rPr>
              <a:t>Collection of traits and cofactors</a:t>
            </a:r>
            <a:endParaRPr lang="en-US" dirty="0">
              <a:solidFill>
                <a:schemeClr val="accent1">
                  <a:lumMod val="75000"/>
                </a:schemeClr>
              </a:solidFill>
            </a:endParaRPr>
          </a:p>
        </p:txBody>
      </p:sp>
      <p:pic>
        <p:nvPicPr>
          <p:cNvPr id="13" name="Picture 12">
            <a:extLst>
              <a:ext uri="{FF2B5EF4-FFF2-40B4-BE49-F238E27FC236}">
                <a16:creationId xmlns:a16="http://schemas.microsoft.com/office/drawing/2014/main" id="{6ED1F62A-4A45-3641-ADED-664914CAC369}"/>
              </a:ext>
            </a:extLst>
          </p:cNvPr>
          <p:cNvPicPr>
            <a:picLocks noChangeAspect="1"/>
          </p:cNvPicPr>
          <p:nvPr/>
        </p:nvPicPr>
        <p:blipFill>
          <a:blip r:embed="rId4"/>
          <a:stretch>
            <a:fillRect/>
          </a:stretch>
        </p:blipFill>
        <p:spPr>
          <a:xfrm>
            <a:off x="7361499" y="130977"/>
            <a:ext cx="4249274" cy="413842"/>
          </a:xfrm>
          <a:prstGeom prst="rect">
            <a:avLst/>
          </a:prstGeom>
        </p:spPr>
      </p:pic>
      <p:sp>
        <p:nvSpPr>
          <p:cNvPr id="15" name="Rectangle 14">
            <a:extLst>
              <a:ext uri="{FF2B5EF4-FFF2-40B4-BE49-F238E27FC236}">
                <a16:creationId xmlns:a16="http://schemas.microsoft.com/office/drawing/2014/main" id="{BCB24651-52D4-D04C-A8D7-4A6BD319E0F1}"/>
              </a:ext>
            </a:extLst>
          </p:cNvPr>
          <p:cNvSpPr/>
          <p:nvPr/>
        </p:nvSpPr>
        <p:spPr>
          <a:xfrm>
            <a:off x="8241348" y="640029"/>
            <a:ext cx="2824050" cy="369332"/>
          </a:xfrm>
          <a:prstGeom prst="rect">
            <a:avLst/>
          </a:prstGeom>
        </p:spPr>
        <p:txBody>
          <a:bodyPr wrap="square">
            <a:spAutoFit/>
          </a:bodyPr>
          <a:lstStyle/>
          <a:p>
            <a:r>
              <a:rPr lang="en-US" dirty="0"/>
              <a:t>Your now have 2 collections </a:t>
            </a:r>
          </a:p>
        </p:txBody>
      </p:sp>
      <p:sp>
        <p:nvSpPr>
          <p:cNvPr id="14" name="Subtitle 2">
            <a:extLst>
              <a:ext uri="{FF2B5EF4-FFF2-40B4-BE49-F238E27FC236}">
                <a16:creationId xmlns:a16="http://schemas.microsoft.com/office/drawing/2014/main" id="{CF8CCB30-B57A-0446-B2A5-DAA01B052F06}"/>
              </a:ext>
            </a:extLst>
          </p:cNvPr>
          <p:cNvSpPr>
            <a:spLocks noGrp="1"/>
          </p:cNvSpPr>
          <p:nvPr>
            <p:ph type="subTitle" idx="1"/>
          </p:nvPr>
        </p:nvSpPr>
        <p:spPr>
          <a:xfrm>
            <a:off x="199951" y="5412960"/>
            <a:ext cx="11792097" cy="2559775"/>
          </a:xfrm>
        </p:spPr>
        <p:txBody>
          <a:bodyPr>
            <a:normAutofit/>
          </a:bodyPr>
          <a:lstStyle/>
          <a:p>
            <a:pPr algn="l"/>
            <a:r>
              <a:rPr lang="en-US" sz="2000" b="1" dirty="0"/>
              <a:t>Slide 6</a:t>
            </a:r>
            <a:r>
              <a:rPr lang="en-US" sz="2000" dirty="0"/>
              <a:t>. </a:t>
            </a:r>
            <a:r>
              <a:rPr lang="en-US" sz="2000" b="1" i="1" dirty="0"/>
              <a:t>Left</a:t>
            </a:r>
            <a:r>
              <a:rPr lang="en-US" sz="2000" dirty="0"/>
              <a:t>. The yellow highlighted longevity rows are cofactors. Each trait has a permanent </a:t>
            </a:r>
            <a:r>
              <a:rPr lang="en-US" sz="2000" b="1" i="1" dirty="0">
                <a:solidFill>
                  <a:schemeClr val="accent1"/>
                </a:solidFill>
              </a:rPr>
              <a:t>Record</a:t>
            </a:r>
            <a:r>
              <a:rPr lang="en-US" sz="2000" dirty="0">
                <a:solidFill>
                  <a:schemeClr val="accent1"/>
                </a:solidFill>
              </a:rPr>
              <a:t> </a:t>
            </a:r>
            <a:r>
              <a:rPr lang="en-US" sz="2000" b="1" i="1" dirty="0">
                <a:solidFill>
                  <a:schemeClr val="accent1"/>
                </a:solidFill>
              </a:rPr>
              <a:t>identifier</a:t>
            </a:r>
            <a:r>
              <a:rPr lang="en-US" sz="2000" dirty="0">
                <a:solidFill>
                  <a:schemeClr val="accent1"/>
                </a:solidFill>
              </a:rPr>
              <a:t> </a:t>
            </a:r>
            <a:r>
              <a:rPr lang="en-US" sz="2000" dirty="0"/>
              <a:t>with format </a:t>
            </a:r>
            <a:r>
              <a:rPr lang="en-US" sz="2000" b="1" i="1" dirty="0">
                <a:solidFill>
                  <a:schemeClr val="accent1">
                    <a:lumMod val="75000"/>
                  </a:schemeClr>
                </a:solidFill>
              </a:rPr>
              <a:t>HSR_NNNNN</a:t>
            </a:r>
            <a:r>
              <a:rPr lang="en-US" sz="2000" i="1" dirty="0"/>
              <a:t>. </a:t>
            </a:r>
            <a:r>
              <a:rPr lang="en-US" sz="2000" dirty="0"/>
              <a:t>They can be cited in papers. To view data click on blue ID numbers (</a:t>
            </a:r>
            <a:r>
              <a:rPr lang="en-US" sz="2000" dirty="0">
                <a:solidFill>
                  <a:srgbClr val="C00000"/>
                </a:solidFill>
              </a:rPr>
              <a:t>red</a:t>
            </a:r>
            <a:r>
              <a:rPr lang="en-US" sz="2000" dirty="0"/>
              <a:t> arrow). </a:t>
            </a:r>
            <a:r>
              <a:rPr lang="en-US" sz="2000" b="1" i="1" dirty="0"/>
              <a:t>Top</a:t>
            </a:r>
            <a:r>
              <a:rPr lang="en-US" sz="2000" dirty="0"/>
              <a:t>. </a:t>
            </a:r>
            <a:r>
              <a:rPr lang="en-US" sz="2000" i="1" dirty="0">
                <a:solidFill>
                  <a:schemeClr val="accent1">
                    <a:lumMod val="75000"/>
                  </a:schemeClr>
                </a:solidFill>
              </a:rPr>
              <a:t>Collections</a:t>
            </a:r>
            <a:r>
              <a:rPr lang="en-US" sz="2000" dirty="0"/>
              <a:t>,</a:t>
            </a:r>
            <a:r>
              <a:rPr lang="en-US" sz="2000" dirty="0">
                <a:solidFill>
                  <a:schemeClr val="accent1">
                    <a:lumMod val="75000"/>
                  </a:schemeClr>
                </a:solidFill>
              </a:rPr>
              <a:t> </a:t>
            </a:r>
            <a:r>
              <a:rPr lang="en-US" sz="2000" i="1" dirty="0">
                <a:solidFill>
                  <a:schemeClr val="accent1">
                    <a:lumMod val="75000"/>
                  </a:schemeClr>
                </a:solidFill>
              </a:rPr>
              <a:t>Tools</a:t>
            </a:r>
            <a:r>
              <a:rPr lang="en-US" sz="2000" dirty="0"/>
              <a:t>,</a:t>
            </a:r>
            <a:r>
              <a:rPr lang="en-US" sz="2000" dirty="0">
                <a:solidFill>
                  <a:schemeClr val="accent1">
                    <a:lumMod val="75000"/>
                  </a:schemeClr>
                </a:solidFill>
              </a:rPr>
              <a:t> </a:t>
            </a:r>
            <a:r>
              <a:rPr lang="en-US" sz="2000" dirty="0"/>
              <a:t>and</a:t>
            </a:r>
            <a:r>
              <a:rPr lang="en-US" sz="2000" dirty="0">
                <a:solidFill>
                  <a:schemeClr val="accent1">
                    <a:lumMod val="75000"/>
                  </a:schemeClr>
                </a:solidFill>
              </a:rPr>
              <a:t> </a:t>
            </a:r>
            <a:r>
              <a:rPr lang="en-US" sz="2000" i="1" dirty="0">
                <a:solidFill>
                  <a:schemeClr val="accent1">
                    <a:lumMod val="75000"/>
                  </a:schemeClr>
                </a:solidFill>
              </a:rPr>
              <a:t>Code</a:t>
            </a:r>
            <a:r>
              <a:rPr lang="en-US" sz="2000" dirty="0">
                <a:solidFill>
                  <a:schemeClr val="accent1">
                    <a:lumMod val="75000"/>
                  </a:schemeClr>
                </a:solidFill>
              </a:rPr>
              <a:t> </a:t>
            </a:r>
            <a:r>
              <a:rPr lang="en-US" sz="2000" dirty="0"/>
              <a:t>are</a:t>
            </a:r>
            <a:r>
              <a:rPr lang="en-US" sz="2000" dirty="0">
                <a:solidFill>
                  <a:schemeClr val="accent1">
                    <a:lumMod val="75000"/>
                  </a:schemeClr>
                </a:solidFill>
              </a:rPr>
              <a:t> </a:t>
            </a:r>
            <a:r>
              <a:rPr lang="en-US" sz="2000" dirty="0"/>
              <a:t>available from the </a:t>
            </a:r>
            <a:r>
              <a:rPr lang="en-US" sz="2000" i="1" dirty="0">
                <a:solidFill>
                  <a:schemeClr val="accent1"/>
                </a:solidFill>
              </a:rPr>
              <a:t>menu</a:t>
            </a:r>
            <a:r>
              <a:rPr lang="en-US" sz="2000" dirty="0"/>
              <a:t>. </a:t>
            </a:r>
            <a:r>
              <a:rPr lang="en-US" sz="2000" b="1" i="1" dirty="0"/>
              <a:t>Right</a:t>
            </a:r>
            <a:r>
              <a:rPr lang="en-US" sz="2000" dirty="0"/>
              <a:t>. Any HS data can be accessed directly with the URL. Please be patient when waiting for the data to load into your browser. It is slow. This is an issue we will resolve (the rat GWAS is one of the largest cohort in </a:t>
            </a:r>
            <a:r>
              <a:rPr lang="en-US" sz="2000" dirty="0" err="1"/>
              <a:t>GeneNetwork</a:t>
            </a:r>
            <a:r>
              <a:rPr lang="en-US" sz="2000" dirty="0"/>
              <a:t>).</a:t>
            </a:r>
            <a:endParaRPr lang="en-US" sz="2000" i="1" dirty="0"/>
          </a:p>
          <a:p>
            <a:pPr algn="l"/>
            <a:endParaRPr lang="en-US" sz="2000" dirty="0"/>
          </a:p>
        </p:txBody>
      </p:sp>
    </p:spTree>
    <p:extLst>
      <p:ext uri="{BB962C8B-B14F-4D97-AF65-F5344CB8AC3E}">
        <p14:creationId xmlns:p14="http://schemas.microsoft.com/office/powerpoint/2010/main" val="3708778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A291E-4C7B-C24A-A715-451519F78C19}"/>
              </a:ext>
            </a:extLst>
          </p:cNvPr>
          <p:cNvPicPr>
            <a:picLocks noChangeAspect="1"/>
          </p:cNvPicPr>
          <p:nvPr/>
        </p:nvPicPr>
        <p:blipFill>
          <a:blip r:embed="rId2"/>
          <a:stretch>
            <a:fillRect/>
          </a:stretch>
        </p:blipFill>
        <p:spPr>
          <a:xfrm>
            <a:off x="-91250" y="266700"/>
            <a:ext cx="3980814" cy="5867400"/>
          </a:xfrm>
          <a:prstGeom prst="rect">
            <a:avLst/>
          </a:prstGeom>
        </p:spPr>
      </p:pic>
      <p:sp>
        <p:nvSpPr>
          <p:cNvPr id="6" name="Subtitle 2">
            <a:extLst>
              <a:ext uri="{FF2B5EF4-FFF2-40B4-BE49-F238E27FC236}">
                <a16:creationId xmlns:a16="http://schemas.microsoft.com/office/drawing/2014/main" id="{D4AC3521-2F38-254C-B95D-A0FDA3F1C023}"/>
              </a:ext>
            </a:extLst>
          </p:cNvPr>
          <p:cNvSpPr txBox="1">
            <a:spLocks/>
          </p:cNvSpPr>
          <p:nvPr/>
        </p:nvSpPr>
        <p:spPr>
          <a:xfrm>
            <a:off x="312219" y="5796933"/>
            <a:ext cx="11219543" cy="117940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t>Slide 7</a:t>
            </a:r>
            <a:r>
              <a:rPr lang="en-US" sz="2000" dirty="0"/>
              <a:t>. The HS body weight at weaning data has the accession identifier </a:t>
            </a:r>
            <a:r>
              <a:rPr lang="en-US" sz="2000" i="1" dirty="0">
                <a:solidFill>
                  <a:schemeClr val="accent1">
                    <a:lumMod val="75000"/>
                  </a:schemeClr>
                </a:solidFill>
              </a:rPr>
              <a:t>HSR_10441</a:t>
            </a:r>
            <a:r>
              <a:rPr lang="en-US" sz="2000" i="1" dirty="0"/>
              <a:t>. </a:t>
            </a:r>
            <a:r>
              <a:rPr lang="en-US" sz="2000" b="1" i="1" dirty="0"/>
              <a:t>Top</a:t>
            </a:r>
            <a:r>
              <a:rPr lang="en-US" sz="2000" i="1" dirty="0"/>
              <a:t>. </a:t>
            </a:r>
            <a:r>
              <a:rPr lang="en-US" sz="2000" dirty="0"/>
              <a:t>The top of the </a:t>
            </a:r>
            <a:r>
              <a:rPr lang="en-US" sz="2000" b="1" i="1" dirty="0">
                <a:solidFill>
                  <a:schemeClr val="accent1">
                    <a:lumMod val="75000"/>
                  </a:schemeClr>
                </a:solidFill>
              </a:rPr>
              <a:t>Trait Data and Analysis</a:t>
            </a:r>
            <a:r>
              <a:rPr lang="en-US" sz="2000" dirty="0"/>
              <a:t> window for </a:t>
            </a:r>
            <a:r>
              <a:rPr lang="en-US" sz="2000" i="1" dirty="0">
                <a:solidFill>
                  <a:schemeClr val="accent1">
                    <a:lumMod val="75000"/>
                  </a:schemeClr>
                </a:solidFill>
              </a:rPr>
              <a:t>HSR_10441</a:t>
            </a:r>
            <a:r>
              <a:rPr lang="en-US" sz="2000" dirty="0"/>
              <a:t>. </a:t>
            </a:r>
            <a:r>
              <a:rPr lang="en-US" sz="2000" b="1" i="1" dirty="0"/>
              <a:t>Bottom</a:t>
            </a:r>
            <a:r>
              <a:rPr lang="en-US" sz="2000" dirty="0"/>
              <a:t>. Scroll down to review the actual data and cofactors. Most columns are self-explanatory. </a:t>
            </a:r>
            <a:r>
              <a:rPr lang="en-US" sz="2000" i="1" dirty="0">
                <a:solidFill>
                  <a:schemeClr val="accent1">
                    <a:lumMod val="75000"/>
                  </a:schemeClr>
                </a:solidFill>
              </a:rPr>
              <a:t>DOB</a:t>
            </a:r>
            <a:r>
              <a:rPr lang="en-US" sz="2000" i="1" dirty="0"/>
              <a:t>,</a:t>
            </a:r>
            <a:r>
              <a:rPr lang="en-US" sz="2000" i="1" dirty="0">
                <a:solidFill>
                  <a:schemeClr val="accent1">
                    <a:lumMod val="75000"/>
                  </a:schemeClr>
                </a:solidFill>
              </a:rPr>
              <a:t> DOW</a:t>
            </a:r>
            <a:r>
              <a:rPr lang="en-US" sz="2000" i="1" dirty="0"/>
              <a:t>,</a:t>
            </a:r>
            <a:r>
              <a:rPr lang="en-US" sz="2000" i="1" dirty="0">
                <a:solidFill>
                  <a:schemeClr val="accent1">
                    <a:lumMod val="75000"/>
                  </a:schemeClr>
                </a:solidFill>
              </a:rPr>
              <a:t> </a:t>
            </a:r>
            <a:r>
              <a:rPr lang="en-US" sz="2000" i="1" dirty="0"/>
              <a:t>and</a:t>
            </a:r>
            <a:r>
              <a:rPr lang="en-US" sz="2000" i="1" dirty="0">
                <a:solidFill>
                  <a:schemeClr val="accent1">
                    <a:lumMod val="75000"/>
                  </a:schemeClr>
                </a:solidFill>
              </a:rPr>
              <a:t> DOD</a:t>
            </a:r>
            <a:r>
              <a:rPr lang="en-US" sz="2000" dirty="0"/>
              <a:t> are dates of birth, experimental work, and death. In this screenshot, only the </a:t>
            </a:r>
            <a:r>
              <a:rPr lang="en-US" sz="2000" b="1" i="1" dirty="0">
                <a:solidFill>
                  <a:schemeClr val="accent1">
                    <a:lumMod val="75000"/>
                  </a:schemeClr>
                </a:solidFill>
              </a:rPr>
              <a:t>albino</a:t>
            </a:r>
            <a:r>
              <a:rPr lang="en-US" sz="2000" dirty="0"/>
              <a:t> cases are shown (</a:t>
            </a:r>
            <a:r>
              <a:rPr lang="en-US" sz="2000" dirty="0">
                <a:solidFill>
                  <a:srgbClr val="C00000"/>
                </a:solidFill>
              </a:rPr>
              <a:t>red</a:t>
            </a:r>
            <a:r>
              <a:rPr lang="en-US" sz="2000" dirty="0"/>
              <a:t> arrow).</a:t>
            </a:r>
          </a:p>
        </p:txBody>
      </p:sp>
      <p:sp>
        <p:nvSpPr>
          <p:cNvPr id="10" name="Rectangle 9">
            <a:extLst>
              <a:ext uri="{FF2B5EF4-FFF2-40B4-BE49-F238E27FC236}">
                <a16:creationId xmlns:a16="http://schemas.microsoft.com/office/drawing/2014/main" id="{376BBBA6-BF1B-434C-AB6D-77D2C6660BC3}"/>
              </a:ext>
            </a:extLst>
          </p:cNvPr>
          <p:cNvSpPr/>
          <p:nvPr/>
        </p:nvSpPr>
        <p:spPr>
          <a:xfrm>
            <a:off x="2884" y="-3174"/>
            <a:ext cx="1506566" cy="523220"/>
          </a:xfrm>
          <a:prstGeom prst="rect">
            <a:avLst/>
          </a:prstGeom>
        </p:spPr>
        <p:txBody>
          <a:bodyPr wrap="none">
            <a:spAutoFit/>
          </a:bodyPr>
          <a:lstStyle/>
          <a:p>
            <a:r>
              <a:rPr lang="en-US" sz="2800" b="1" i="1" dirty="0">
                <a:solidFill>
                  <a:schemeClr val="accent1">
                    <a:lumMod val="75000"/>
                  </a:schemeClr>
                </a:solidFill>
              </a:rPr>
              <a:t>Page top</a:t>
            </a:r>
            <a:endParaRPr lang="en-US" dirty="0">
              <a:solidFill>
                <a:schemeClr val="accent1">
                  <a:lumMod val="75000"/>
                </a:schemeClr>
              </a:solidFill>
            </a:endParaRPr>
          </a:p>
        </p:txBody>
      </p:sp>
      <p:sp>
        <p:nvSpPr>
          <p:cNvPr id="11" name="Subtitle 2">
            <a:extLst>
              <a:ext uri="{FF2B5EF4-FFF2-40B4-BE49-F238E27FC236}">
                <a16:creationId xmlns:a16="http://schemas.microsoft.com/office/drawing/2014/main" id="{C5E11A4C-D492-094B-8EB1-E7B461B60D9E}"/>
              </a:ext>
            </a:extLst>
          </p:cNvPr>
          <p:cNvSpPr txBox="1">
            <a:spLocks/>
          </p:cNvSpPr>
          <p:nvPr/>
        </p:nvSpPr>
        <p:spPr>
          <a:xfrm>
            <a:off x="7619442" y="7752348"/>
            <a:ext cx="4220980" cy="1752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rgbClr val="C00000"/>
                </a:solidFill>
              </a:rPr>
              <a:t>Known issue</a:t>
            </a:r>
            <a:r>
              <a:rPr lang="en-US" sz="2000" dirty="0"/>
              <a:t>: The ITP data sets are large (13284 rows), and loading traits into browser windows may take up to 5 minutes. Sorting all rows is equally slow. We are working toward faster display methods.</a:t>
            </a:r>
          </a:p>
        </p:txBody>
      </p:sp>
      <p:sp>
        <p:nvSpPr>
          <p:cNvPr id="14" name="Rectangle 13">
            <a:extLst>
              <a:ext uri="{FF2B5EF4-FFF2-40B4-BE49-F238E27FC236}">
                <a16:creationId xmlns:a16="http://schemas.microsoft.com/office/drawing/2014/main" id="{152B00D1-60BA-1E47-866D-ADAFD3D70FA4}"/>
              </a:ext>
            </a:extLst>
          </p:cNvPr>
          <p:cNvSpPr/>
          <p:nvPr/>
        </p:nvSpPr>
        <p:spPr>
          <a:xfrm>
            <a:off x="3737339" y="0"/>
            <a:ext cx="2107372" cy="523220"/>
          </a:xfrm>
          <a:prstGeom prst="rect">
            <a:avLst/>
          </a:prstGeom>
        </p:spPr>
        <p:txBody>
          <a:bodyPr wrap="none">
            <a:spAutoFit/>
          </a:bodyPr>
          <a:lstStyle/>
          <a:p>
            <a:r>
              <a:rPr lang="en-US" sz="2800" b="1" i="1" dirty="0">
                <a:solidFill>
                  <a:schemeClr val="accent1">
                    <a:lumMod val="75000"/>
                  </a:schemeClr>
                </a:solidFill>
              </a:rPr>
              <a:t>Page bottom</a:t>
            </a:r>
            <a:endParaRPr lang="en-US" dirty="0">
              <a:solidFill>
                <a:schemeClr val="accent1">
                  <a:lumMod val="75000"/>
                </a:schemeClr>
              </a:solidFill>
            </a:endParaRPr>
          </a:p>
        </p:txBody>
      </p:sp>
      <p:pic>
        <p:nvPicPr>
          <p:cNvPr id="7" name="Picture 6">
            <a:extLst>
              <a:ext uri="{FF2B5EF4-FFF2-40B4-BE49-F238E27FC236}">
                <a16:creationId xmlns:a16="http://schemas.microsoft.com/office/drawing/2014/main" id="{8B06591C-D811-3B4D-A529-A234107C920D}"/>
              </a:ext>
            </a:extLst>
          </p:cNvPr>
          <p:cNvPicPr>
            <a:picLocks noChangeAspect="1"/>
          </p:cNvPicPr>
          <p:nvPr/>
        </p:nvPicPr>
        <p:blipFill>
          <a:blip r:embed="rId3"/>
          <a:stretch>
            <a:fillRect/>
          </a:stretch>
        </p:blipFill>
        <p:spPr>
          <a:xfrm>
            <a:off x="3480966" y="334851"/>
            <a:ext cx="6191068" cy="5836955"/>
          </a:xfrm>
          <a:prstGeom prst="rect">
            <a:avLst/>
          </a:prstGeom>
        </p:spPr>
      </p:pic>
      <p:sp>
        <p:nvSpPr>
          <p:cNvPr id="12" name="Left Arrow 11">
            <a:extLst>
              <a:ext uri="{FF2B5EF4-FFF2-40B4-BE49-F238E27FC236}">
                <a16:creationId xmlns:a16="http://schemas.microsoft.com/office/drawing/2014/main" id="{3516B66B-C666-C543-9751-A7D8C76BE6F6}"/>
              </a:ext>
            </a:extLst>
          </p:cNvPr>
          <p:cNvSpPr/>
          <p:nvPr/>
        </p:nvSpPr>
        <p:spPr>
          <a:xfrm rot="21268956">
            <a:off x="4492223" y="1289600"/>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959255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213271" y="5658624"/>
            <a:ext cx="11765458" cy="1302408"/>
          </a:xfrm>
        </p:spPr>
        <p:txBody>
          <a:bodyPr>
            <a:normAutofit/>
          </a:bodyPr>
          <a:lstStyle/>
          <a:p>
            <a:pPr algn="l"/>
            <a:r>
              <a:rPr lang="en-US" sz="2000" b="1" dirty="0"/>
              <a:t>Slide 8</a:t>
            </a:r>
            <a:r>
              <a:rPr lang="en-US" sz="2000" dirty="0"/>
              <a:t>. </a:t>
            </a:r>
            <a:r>
              <a:rPr lang="en-US" sz="2000" b="1" i="1" dirty="0"/>
              <a:t>Left</a:t>
            </a:r>
            <a:r>
              <a:rPr lang="en-US" sz="2000" b="1" dirty="0"/>
              <a:t>. </a:t>
            </a:r>
            <a:r>
              <a:rPr lang="en-US" sz="2000" dirty="0"/>
              <a:t>The </a:t>
            </a:r>
            <a:r>
              <a:rPr lang="en-US" sz="2000" b="1" i="1" dirty="0">
                <a:solidFill>
                  <a:schemeClr val="accent1">
                    <a:lumMod val="75000"/>
                  </a:schemeClr>
                </a:solidFill>
              </a:rPr>
              <a:t>Trait Data and Analysi</a:t>
            </a:r>
            <a:r>
              <a:rPr lang="en-US" sz="2000" i="1" dirty="0">
                <a:solidFill>
                  <a:schemeClr val="accent1">
                    <a:lumMod val="75000"/>
                  </a:schemeClr>
                </a:solidFill>
              </a:rPr>
              <a:t>s</a:t>
            </a:r>
            <a:r>
              <a:rPr lang="en-US" sz="2000" b="1" i="1" dirty="0">
                <a:solidFill>
                  <a:schemeClr val="accent1">
                    <a:lumMod val="75000"/>
                  </a:schemeClr>
                </a:solidFill>
              </a:rPr>
              <a:t> </a:t>
            </a:r>
            <a:r>
              <a:rPr lang="en-US" sz="2000" dirty="0"/>
              <a:t>window has six major sections. The last is </a:t>
            </a:r>
            <a:r>
              <a:rPr lang="en-US" sz="2000" b="1" i="1" dirty="0">
                <a:solidFill>
                  <a:schemeClr val="accent1">
                    <a:lumMod val="75000"/>
                  </a:schemeClr>
                </a:solidFill>
              </a:rPr>
              <a:t>Review and Edit Data</a:t>
            </a:r>
            <a:r>
              <a:rPr lang="en-US" sz="2000" b="1" dirty="0">
                <a:solidFill>
                  <a:schemeClr val="accent1">
                    <a:lumMod val="75000"/>
                  </a:schemeClr>
                </a:solidFill>
              </a:rPr>
              <a:t> </a:t>
            </a:r>
            <a:r>
              <a:rPr lang="en-US" sz="2000" dirty="0"/>
              <a:t>(large </a:t>
            </a:r>
            <a:r>
              <a:rPr lang="en-US" sz="2000" dirty="0">
                <a:solidFill>
                  <a:srgbClr val="FF0000"/>
                </a:solidFill>
              </a:rPr>
              <a:t>red</a:t>
            </a:r>
            <a:r>
              <a:rPr lang="en-US" sz="2000" dirty="0"/>
              <a:t> arrow) and is open by default. </a:t>
            </a:r>
            <a:r>
              <a:rPr lang="en-US" sz="2000" b="1" i="1" dirty="0"/>
              <a:t>Middle</a:t>
            </a:r>
            <a:r>
              <a:rPr lang="en-US" sz="2000" dirty="0"/>
              <a:t>. The </a:t>
            </a:r>
            <a:r>
              <a:rPr lang="en-US" sz="2000" b="1" i="1" dirty="0">
                <a:solidFill>
                  <a:schemeClr val="accent1">
                    <a:lumMod val="75000"/>
                  </a:schemeClr>
                </a:solidFill>
              </a:rPr>
              <a:t>Value</a:t>
            </a:r>
            <a:r>
              <a:rPr lang="en-US" sz="2000" dirty="0"/>
              <a:t> column (</a:t>
            </a:r>
            <a:r>
              <a:rPr lang="en-US" sz="2000" dirty="0">
                <a:solidFill>
                  <a:srgbClr val="FF0000"/>
                </a:solidFill>
              </a:rPr>
              <a:t>small</a:t>
            </a:r>
            <a:r>
              <a:rPr lang="en-US" sz="2000" dirty="0"/>
              <a:t> </a:t>
            </a:r>
            <a:r>
              <a:rPr lang="en-US" sz="2000" dirty="0">
                <a:solidFill>
                  <a:srgbClr val="FF0000"/>
                </a:solidFill>
              </a:rPr>
              <a:t>red</a:t>
            </a:r>
            <a:r>
              <a:rPr lang="en-US" sz="2000" dirty="0"/>
              <a:t> arrow) has been sorted from high to low. Sorting will take a minute. Once sorted, rows of outlier cases—those with very high or low values—will be flagged as potential outliers in orange.  The Value fields can be edited. You can </a:t>
            </a:r>
            <a:r>
              <a:rPr lang="en-US" sz="2000" dirty="0" err="1"/>
              <a:t>winsorize</a:t>
            </a:r>
            <a:r>
              <a:rPr lang="en-US" sz="2000" dirty="0"/>
              <a:t> outliers.</a:t>
            </a:r>
          </a:p>
        </p:txBody>
      </p:sp>
      <p:sp>
        <p:nvSpPr>
          <p:cNvPr id="9" name="Subtitle 2">
            <a:extLst>
              <a:ext uri="{FF2B5EF4-FFF2-40B4-BE49-F238E27FC236}">
                <a16:creationId xmlns:a16="http://schemas.microsoft.com/office/drawing/2014/main" id="{ADC2D484-B1DC-B94B-A90A-8AC115986041}"/>
              </a:ext>
            </a:extLst>
          </p:cNvPr>
          <p:cNvSpPr txBox="1">
            <a:spLocks/>
          </p:cNvSpPr>
          <p:nvPr/>
        </p:nvSpPr>
        <p:spPr>
          <a:xfrm>
            <a:off x="315922" y="4774950"/>
            <a:ext cx="3422701" cy="13852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pic>
        <p:nvPicPr>
          <p:cNvPr id="7" name="Picture 6">
            <a:extLst>
              <a:ext uri="{FF2B5EF4-FFF2-40B4-BE49-F238E27FC236}">
                <a16:creationId xmlns:a16="http://schemas.microsoft.com/office/drawing/2014/main" id="{DC366CD7-65EA-7742-BC55-3982E8C470EB}"/>
              </a:ext>
            </a:extLst>
          </p:cNvPr>
          <p:cNvPicPr>
            <a:picLocks noChangeAspect="1"/>
          </p:cNvPicPr>
          <p:nvPr/>
        </p:nvPicPr>
        <p:blipFill rotWithShape="1">
          <a:blip r:embed="rId2"/>
          <a:srcRect r="38727"/>
          <a:stretch/>
        </p:blipFill>
        <p:spPr>
          <a:xfrm>
            <a:off x="226667" y="915455"/>
            <a:ext cx="3138644" cy="496656"/>
          </a:xfrm>
          <a:prstGeom prst="rect">
            <a:avLst/>
          </a:prstGeom>
        </p:spPr>
      </p:pic>
      <p:pic>
        <p:nvPicPr>
          <p:cNvPr id="10" name="Picture 9">
            <a:extLst>
              <a:ext uri="{FF2B5EF4-FFF2-40B4-BE49-F238E27FC236}">
                <a16:creationId xmlns:a16="http://schemas.microsoft.com/office/drawing/2014/main" id="{EA4D98E2-BCCE-DE40-AC76-4765D1F135E0}"/>
              </a:ext>
            </a:extLst>
          </p:cNvPr>
          <p:cNvPicPr>
            <a:picLocks noChangeAspect="1"/>
          </p:cNvPicPr>
          <p:nvPr/>
        </p:nvPicPr>
        <p:blipFill rotWithShape="1">
          <a:blip r:embed="rId3"/>
          <a:srcRect t="14741" b="3614"/>
          <a:stretch/>
        </p:blipFill>
        <p:spPr>
          <a:xfrm>
            <a:off x="275564" y="1504711"/>
            <a:ext cx="3127799" cy="3102013"/>
          </a:xfrm>
          <a:prstGeom prst="rect">
            <a:avLst/>
          </a:prstGeom>
          <a:effectLst>
            <a:outerShdw blurRad="50800" dist="38100" dir="2700000" algn="tl" rotWithShape="0">
              <a:prstClr val="black">
                <a:alpha val="40000"/>
              </a:prstClr>
            </a:outerShdw>
          </a:effectLst>
        </p:spPr>
      </p:pic>
      <p:sp>
        <p:nvSpPr>
          <p:cNvPr id="8" name="Left Arrow 7">
            <a:extLst>
              <a:ext uri="{FF2B5EF4-FFF2-40B4-BE49-F238E27FC236}">
                <a16:creationId xmlns:a16="http://schemas.microsoft.com/office/drawing/2014/main" id="{DE930497-72B1-D041-93B8-67FC7BE95E00}"/>
              </a:ext>
            </a:extLst>
          </p:cNvPr>
          <p:cNvSpPr/>
          <p:nvPr/>
        </p:nvSpPr>
        <p:spPr>
          <a:xfrm rot="18796066">
            <a:off x="2144278" y="3800582"/>
            <a:ext cx="706395" cy="43151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Left Arrow 10">
            <a:extLst>
              <a:ext uri="{FF2B5EF4-FFF2-40B4-BE49-F238E27FC236}">
                <a16:creationId xmlns:a16="http://schemas.microsoft.com/office/drawing/2014/main" id="{328B2796-2BCA-E74F-8E49-E98B79B71825}"/>
              </a:ext>
            </a:extLst>
          </p:cNvPr>
          <p:cNvSpPr/>
          <p:nvPr/>
        </p:nvSpPr>
        <p:spPr>
          <a:xfrm rot="18909015">
            <a:off x="5123289" y="1135051"/>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Rectangle 11">
            <a:extLst>
              <a:ext uri="{FF2B5EF4-FFF2-40B4-BE49-F238E27FC236}">
                <a16:creationId xmlns:a16="http://schemas.microsoft.com/office/drawing/2014/main" id="{49C6C94F-FC9A-054A-AD87-9FE54E7B7C67}"/>
              </a:ext>
            </a:extLst>
          </p:cNvPr>
          <p:cNvSpPr/>
          <p:nvPr/>
        </p:nvSpPr>
        <p:spPr>
          <a:xfrm>
            <a:off x="8333" y="231"/>
            <a:ext cx="6044603" cy="523220"/>
          </a:xfrm>
          <a:prstGeom prst="rect">
            <a:avLst/>
          </a:prstGeom>
        </p:spPr>
        <p:txBody>
          <a:bodyPr wrap="none">
            <a:spAutoFit/>
          </a:bodyPr>
          <a:lstStyle/>
          <a:p>
            <a:r>
              <a:rPr lang="en-US" sz="2800" b="1" i="1" dirty="0">
                <a:solidFill>
                  <a:schemeClr val="accent1">
                    <a:lumMod val="75000"/>
                  </a:schemeClr>
                </a:solidFill>
              </a:rPr>
              <a:t>Resorting data from high to low weight</a:t>
            </a:r>
            <a:endParaRPr lang="en-US" dirty="0">
              <a:solidFill>
                <a:schemeClr val="accent1">
                  <a:lumMod val="75000"/>
                </a:schemeClr>
              </a:solidFill>
            </a:endParaRPr>
          </a:p>
        </p:txBody>
      </p:sp>
      <p:sp>
        <p:nvSpPr>
          <p:cNvPr id="13" name="Subtitle 2">
            <a:extLst>
              <a:ext uri="{FF2B5EF4-FFF2-40B4-BE49-F238E27FC236}">
                <a16:creationId xmlns:a16="http://schemas.microsoft.com/office/drawing/2014/main" id="{2F5717C9-22C8-5345-967D-0B5268970D67}"/>
              </a:ext>
            </a:extLst>
          </p:cNvPr>
          <p:cNvSpPr txBox="1">
            <a:spLocks/>
          </p:cNvSpPr>
          <p:nvPr/>
        </p:nvSpPr>
        <p:spPr>
          <a:xfrm>
            <a:off x="9195724" y="1576355"/>
            <a:ext cx="2996275" cy="36009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rgbClr val="C00000"/>
                </a:solidFill>
              </a:rPr>
              <a:t>Known issue</a:t>
            </a:r>
            <a:r>
              <a:rPr lang="en-US" sz="2000" dirty="0"/>
              <a:t>: The HS Rat GWAS data sets are large (5000+ rows), and loading traits into the browser may take up a few  min. Sorting rows is equally slow. </a:t>
            </a:r>
          </a:p>
          <a:p>
            <a:pPr algn="l"/>
            <a:r>
              <a:rPr lang="en-US" sz="2000" b="1" dirty="0"/>
              <a:t>Careful with your clicks</a:t>
            </a:r>
            <a:r>
              <a:rPr lang="en-US" sz="2000" dirty="0"/>
              <a:t>: GN will log second and third clicks and spend minutes resorting and then resorting again.</a:t>
            </a:r>
          </a:p>
        </p:txBody>
      </p:sp>
      <p:pic>
        <p:nvPicPr>
          <p:cNvPr id="3" name="Picture 2">
            <a:extLst>
              <a:ext uri="{FF2B5EF4-FFF2-40B4-BE49-F238E27FC236}">
                <a16:creationId xmlns:a16="http://schemas.microsoft.com/office/drawing/2014/main" id="{79F2E2B7-294C-2C40-9FCD-C51D776E5F89}"/>
              </a:ext>
            </a:extLst>
          </p:cNvPr>
          <p:cNvPicPr>
            <a:picLocks noChangeAspect="1"/>
          </p:cNvPicPr>
          <p:nvPr/>
        </p:nvPicPr>
        <p:blipFill>
          <a:blip r:embed="rId4"/>
          <a:stretch>
            <a:fillRect/>
          </a:stretch>
        </p:blipFill>
        <p:spPr>
          <a:xfrm>
            <a:off x="3269990" y="231820"/>
            <a:ext cx="6133430" cy="5782614"/>
          </a:xfrm>
          <a:prstGeom prst="rect">
            <a:avLst/>
          </a:prstGeom>
        </p:spPr>
      </p:pic>
    </p:spTree>
    <p:extLst>
      <p:ext uri="{BB962C8B-B14F-4D97-AF65-F5344CB8AC3E}">
        <p14:creationId xmlns:p14="http://schemas.microsoft.com/office/powerpoint/2010/main" val="846450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C0BDC56-076B-0F4B-9474-8E5DCE6008A7}"/>
              </a:ext>
            </a:extLst>
          </p:cNvPr>
          <p:cNvPicPr>
            <a:picLocks noChangeAspect="1"/>
          </p:cNvPicPr>
          <p:nvPr/>
        </p:nvPicPr>
        <p:blipFill>
          <a:blip r:embed="rId2"/>
          <a:stretch>
            <a:fillRect/>
          </a:stretch>
        </p:blipFill>
        <p:spPr>
          <a:xfrm>
            <a:off x="7701566" y="669865"/>
            <a:ext cx="4490434" cy="4932446"/>
          </a:xfrm>
          <a:prstGeom prst="rect">
            <a:avLst/>
          </a:prstGeom>
        </p:spPr>
      </p:pic>
      <p:pic>
        <p:nvPicPr>
          <p:cNvPr id="22" name="Picture 21">
            <a:extLst>
              <a:ext uri="{FF2B5EF4-FFF2-40B4-BE49-F238E27FC236}">
                <a16:creationId xmlns:a16="http://schemas.microsoft.com/office/drawing/2014/main" id="{1D59DF2C-B120-544B-8935-90B2E2E93C11}"/>
              </a:ext>
            </a:extLst>
          </p:cNvPr>
          <p:cNvPicPr>
            <a:picLocks noChangeAspect="1"/>
          </p:cNvPicPr>
          <p:nvPr/>
        </p:nvPicPr>
        <p:blipFill rotWithShape="1">
          <a:blip r:embed="rId3"/>
          <a:srcRect b="4609"/>
          <a:stretch/>
        </p:blipFill>
        <p:spPr>
          <a:xfrm>
            <a:off x="3155323" y="572903"/>
            <a:ext cx="4587025" cy="4989697"/>
          </a:xfrm>
          <a:prstGeom prst="rect">
            <a:avLst/>
          </a:prstGeom>
        </p:spPr>
      </p:pic>
      <p:sp>
        <p:nvSpPr>
          <p:cNvPr id="4" name="Subtitle 2">
            <a:extLst>
              <a:ext uri="{FF2B5EF4-FFF2-40B4-BE49-F238E27FC236}">
                <a16:creationId xmlns:a16="http://schemas.microsoft.com/office/drawing/2014/main" id="{AB248317-DA01-9D44-9B58-28EEE789D991}"/>
              </a:ext>
            </a:extLst>
          </p:cNvPr>
          <p:cNvSpPr>
            <a:spLocks noGrp="1"/>
          </p:cNvSpPr>
          <p:nvPr>
            <p:ph type="subTitle" idx="1"/>
          </p:nvPr>
        </p:nvSpPr>
        <p:spPr>
          <a:xfrm>
            <a:off x="389014" y="5573894"/>
            <a:ext cx="11539129" cy="1197296"/>
          </a:xfrm>
        </p:spPr>
        <p:txBody>
          <a:bodyPr>
            <a:normAutofit/>
          </a:bodyPr>
          <a:lstStyle/>
          <a:p>
            <a:pPr algn="l"/>
            <a:r>
              <a:rPr lang="en-US" sz="2000" b="1" dirty="0"/>
              <a:t>Slide 9</a:t>
            </a:r>
            <a:r>
              <a:rPr lang="en-US" sz="2000" dirty="0"/>
              <a:t>.  </a:t>
            </a:r>
            <a:r>
              <a:rPr lang="en-US" sz="2000" b="1" dirty="0"/>
              <a:t>Statistics</a:t>
            </a:r>
            <a:r>
              <a:rPr lang="en-US" sz="2000" dirty="0"/>
              <a:t>. </a:t>
            </a:r>
            <a:r>
              <a:rPr lang="en-US" sz="2000" b="1" i="1" dirty="0"/>
              <a:t>Left</a:t>
            </a:r>
            <a:r>
              <a:rPr lang="en-US" sz="2000" dirty="0"/>
              <a:t>. Summary table.  </a:t>
            </a:r>
            <a:r>
              <a:rPr lang="en-US" sz="2000" b="1" i="1" dirty="0"/>
              <a:t>Middle</a:t>
            </a:r>
            <a:r>
              <a:rPr lang="en-US" sz="2000" dirty="0"/>
              <a:t>. Histogram of weanling weight generated using the </a:t>
            </a:r>
            <a:r>
              <a:rPr lang="en-US" sz="2000" b="1" i="1" dirty="0">
                <a:solidFill>
                  <a:schemeClr val="accent1">
                    <a:lumMod val="75000"/>
                  </a:schemeClr>
                </a:solidFill>
              </a:rPr>
              <a:t>Statistics</a:t>
            </a:r>
            <a:r>
              <a:rPr lang="en-US" sz="2000" b="1" dirty="0">
                <a:solidFill>
                  <a:schemeClr val="accent1">
                    <a:lumMod val="75000"/>
                  </a:schemeClr>
                </a:solidFill>
              </a:rPr>
              <a:t> </a:t>
            </a:r>
            <a:r>
              <a:rPr lang="en-US" sz="2000" b="1" i="1" dirty="0">
                <a:solidFill>
                  <a:schemeClr val="accent1">
                    <a:lumMod val="75000"/>
                  </a:schemeClr>
                </a:solidFill>
              </a:rPr>
              <a:t>Histogram</a:t>
            </a:r>
            <a:r>
              <a:rPr lang="en-US" sz="2000" dirty="0">
                <a:solidFill>
                  <a:schemeClr val="accent1">
                    <a:lumMod val="75000"/>
                  </a:schemeClr>
                </a:solidFill>
              </a:rPr>
              <a:t> </a:t>
            </a:r>
            <a:r>
              <a:rPr lang="en-US" sz="2000" dirty="0"/>
              <a:t>tab. </a:t>
            </a:r>
            <a:r>
              <a:rPr lang="en-US" sz="2000" b="1" i="1" dirty="0"/>
              <a:t>Insets</a:t>
            </a:r>
            <a:r>
              <a:rPr lang="en-US" sz="2000" dirty="0"/>
              <a:t>. Quantile probability plots in the two histograms, a </a:t>
            </a:r>
            <a:r>
              <a:rPr lang="en-US" sz="2000" i="1" dirty="0">
                <a:solidFill>
                  <a:schemeClr val="accent1">
                    <a:lumMod val="75000"/>
                  </a:schemeClr>
                </a:solidFill>
              </a:rPr>
              <a:t>violin</a:t>
            </a:r>
            <a:r>
              <a:rPr lang="en-US" sz="2000" i="1" dirty="0"/>
              <a:t> plot,</a:t>
            </a:r>
            <a:r>
              <a:rPr lang="en-US" sz="2000" dirty="0"/>
              <a:t> and statistics. </a:t>
            </a:r>
            <a:r>
              <a:rPr lang="en-US" sz="2000" b="1" i="1" dirty="0"/>
              <a:t>Top</a:t>
            </a:r>
            <a:r>
              <a:rPr lang="en-US" sz="2000" dirty="0"/>
              <a:t>. Graphing tools are highlighted in the </a:t>
            </a:r>
            <a:r>
              <a:rPr lang="en-US" sz="2000" b="1" i="1" dirty="0">
                <a:solidFill>
                  <a:srgbClr val="C00000"/>
                </a:solidFill>
              </a:rPr>
              <a:t>red</a:t>
            </a:r>
            <a:r>
              <a:rPr lang="en-US" sz="2000" b="1" i="1" dirty="0">
                <a:solidFill>
                  <a:schemeClr val="accent1">
                    <a:lumMod val="75000"/>
                  </a:schemeClr>
                </a:solidFill>
              </a:rPr>
              <a:t> </a:t>
            </a:r>
            <a:r>
              <a:rPr lang="en-US" sz="2000" b="1" i="1" dirty="0">
                <a:solidFill>
                  <a:srgbClr val="C00000"/>
                </a:solidFill>
              </a:rPr>
              <a:t>box</a:t>
            </a:r>
            <a:r>
              <a:rPr lang="en-US" sz="2000" b="1" i="1" dirty="0"/>
              <a:t>:  </a:t>
            </a:r>
            <a:r>
              <a:rPr lang="en-US" sz="2000" b="1" i="1" dirty="0">
                <a:solidFill>
                  <a:schemeClr val="accent1">
                    <a:lumMod val="75000"/>
                  </a:schemeClr>
                </a:solidFill>
              </a:rPr>
              <a:t>Edit</a:t>
            </a:r>
            <a:r>
              <a:rPr lang="en-US" sz="2000" b="1" i="1" dirty="0"/>
              <a:t>, </a:t>
            </a:r>
            <a:r>
              <a:rPr lang="en-US" sz="2000" b="1" i="1" dirty="0">
                <a:solidFill>
                  <a:schemeClr val="accent1">
                    <a:lumMod val="75000"/>
                  </a:schemeClr>
                </a:solidFill>
              </a:rPr>
              <a:t>Pan</a:t>
            </a:r>
            <a:r>
              <a:rPr lang="en-US" sz="2000" b="1" i="1" dirty="0"/>
              <a:t>, </a:t>
            </a:r>
            <a:r>
              <a:rPr lang="en-US" sz="2000" b="1" i="1" dirty="0">
                <a:solidFill>
                  <a:schemeClr val="accent1">
                    <a:lumMod val="75000"/>
                  </a:schemeClr>
                </a:solidFill>
              </a:rPr>
              <a:t>Zoom In</a:t>
            </a:r>
            <a:r>
              <a:rPr lang="en-US" sz="2000" b="1" i="1" dirty="0"/>
              <a:t>, </a:t>
            </a:r>
            <a:r>
              <a:rPr lang="en-US" sz="2000" b="1" i="1" dirty="0">
                <a:solidFill>
                  <a:schemeClr val="accent1">
                    <a:lumMod val="75000"/>
                  </a:schemeClr>
                </a:solidFill>
              </a:rPr>
              <a:t>Zoom Out</a:t>
            </a:r>
            <a:r>
              <a:rPr lang="en-US" sz="2000" b="1" i="1" dirty="0"/>
              <a:t>, </a:t>
            </a:r>
            <a:r>
              <a:rPr lang="en-US" sz="2000" b="1" i="1" dirty="0" err="1">
                <a:solidFill>
                  <a:schemeClr val="accent1">
                    <a:lumMod val="75000"/>
                  </a:schemeClr>
                </a:solidFill>
              </a:rPr>
              <a:t>Autoscale</a:t>
            </a:r>
            <a:r>
              <a:rPr lang="en-US" sz="2000" b="1" i="1" dirty="0"/>
              <a:t>, </a:t>
            </a:r>
            <a:r>
              <a:rPr lang="en-US" sz="2000" b="1" i="1" dirty="0">
                <a:solidFill>
                  <a:schemeClr val="accent1">
                    <a:lumMod val="75000"/>
                  </a:schemeClr>
                </a:solidFill>
              </a:rPr>
              <a:t>Reset</a:t>
            </a:r>
            <a:r>
              <a:rPr lang="en-US" sz="2000" b="1" i="1" dirty="0"/>
              <a:t>, </a:t>
            </a:r>
            <a:r>
              <a:rPr lang="en-US" sz="2000" b="1" i="1" dirty="0">
                <a:solidFill>
                  <a:schemeClr val="accent1">
                    <a:lumMod val="75000"/>
                  </a:schemeClr>
                </a:solidFill>
              </a:rPr>
              <a:t>Export SVG</a:t>
            </a:r>
            <a:r>
              <a:rPr lang="en-US" sz="2000" b="1" dirty="0"/>
              <a:t>,</a:t>
            </a:r>
            <a:r>
              <a:rPr lang="en-US" sz="2000" dirty="0"/>
              <a:t> and </a:t>
            </a:r>
            <a:r>
              <a:rPr lang="en-US" sz="2000" b="1" i="1" dirty="0">
                <a:solidFill>
                  <a:schemeClr val="accent1">
                    <a:lumMod val="75000"/>
                  </a:schemeClr>
                </a:solidFill>
              </a:rPr>
              <a:t>Export</a:t>
            </a:r>
            <a:r>
              <a:rPr lang="en-US" sz="2000" i="1" dirty="0">
                <a:solidFill>
                  <a:schemeClr val="accent1">
                    <a:lumMod val="75000"/>
                  </a:schemeClr>
                </a:solidFill>
              </a:rPr>
              <a:t> </a:t>
            </a:r>
            <a:r>
              <a:rPr lang="en-US" sz="2000" b="1" i="1" dirty="0">
                <a:solidFill>
                  <a:schemeClr val="accent1">
                    <a:lumMod val="75000"/>
                  </a:schemeClr>
                </a:solidFill>
              </a:rPr>
              <a:t>JPEG</a:t>
            </a:r>
            <a:r>
              <a:rPr lang="en-US" sz="2000" dirty="0"/>
              <a:t>. </a:t>
            </a:r>
            <a:r>
              <a:rPr lang="en-US" sz="2000" b="1" i="1" dirty="0"/>
              <a:t>Left. </a:t>
            </a:r>
            <a:r>
              <a:rPr lang="en-US" sz="2000" dirty="0"/>
              <a:t>Histogram of 2016 females. To analyze only females, </a:t>
            </a:r>
            <a:r>
              <a:rPr lang="en-US" sz="2000" b="1" i="1" dirty="0">
                <a:solidFill>
                  <a:schemeClr val="accent1">
                    <a:lumMod val="75000"/>
                  </a:schemeClr>
                </a:solidFill>
              </a:rPr>
              <a:t>Block samples by group: Sex = M</a:t>
            </a:r>
            <a:endParaRPr lang="en-US" sz="2000" b="1" i="1" dirty="0"/>
          </a:p>
        </p:txBody>
      </p:sp>
      <p:sp>
        <p:nvSpPr>
          <p:cNvPr id="11" name="Rectangle 10">
            <a:extLst>
              <a:ext uri="{FF2B5EF4-FFF2-40B4-BE49-F238E27FC236}">
                <a16:creationId xmlns:a16="http://schemas.microsoft.com/office/drawing/2014/main" id="{5236A5CE-CC41-BA4F-9E09-05018D2B7339}"/>
              </a:ext>
            </a:extLst>
          </p:cNvPr>
          <p:cNvSpPr/>
          <p:nvPr/>
        </p:nvSpPr>
        <p:spPr>
          <a:xfrm>
            <a:off x="4204347" y="4285899"/>
            <a:ext cx="1633837" cy="923330"/>
          </a:xfrm>
          <a:prstGeom prst="rect">
            <a:avLst/>
          </a:prstGeom>
        </p:spPr>
        <p:txBody>
          <a:bodyPr wrap="square">
            <a:spAutoFit/>
          </a:bodyPr>
          <a:lstStyle/>
          <a:p>
            <a:pPr algn="ctr"/>
            <a:endParaRPr lang="en-US" sz="1600" b="1" dirty="0">
              <a:solidFill>
                <a:schemeClr val="bg1"/>
              </a:solidFill>
            </a:endParaRPr>
          </a:p>
          <a:p>
            <a:pPr algn="ctr"/>
            <a:r>
              <a:rPr lang="en-US" sz="2000" b="1" i="1" dirty="0">
                <a:solidFill>
                  <a:schemeClr val="bg1"/>
                </a:solidFill>
              </a:rPr>
              <a:t>All</a:t>
            </a:r>
          </a:p>
          <a:p>
            <a:pPr algn="ctr"/>
            <a:r>
              <a:rPr lang="en-US" b="1" i="1" dirty="0">
                <a:solidFill>
                  <a:schemeClr val="bg1"/>
                </a:solidFill>
              </a:rPr>
              <a:t>n</a:t>
            </a:r>
            <a:r>
              <a:rPr lang="en-US" b="1" dirty="0">
                <a:solidFill>
                  <a:schemeClr val="bg1"/>
                </a:solidFill>
              </a:rPr>
              <a:t> =  4094</a:t>
            </a:r>
            <a:endParaRPr lang="en-US" sz="1100" dirty="0">
              <a:solidFill>
                <a:schemeClr val="bg1"/>
              </a:solidFill>
            </a:endParaRPr>
          </a:p>
        </p:txBody>
      </p:sp>
      <p:sp>
        <p:nvSpPr>
          <p:cNvPr id="14" name="Rectangle 13">
            <a:extLst>
              <a:ext uri="{FF2B5EF4-FFF2-40B4-BE49-F238E27FC236}">
                <a16:creationId xmlns:a16="http://schemas.microsoft.com/office/drawing/2014/main" id="{EF67F3CD-E49E-A54C-969A-E3D3F54FC6C0}"/>
              </a:ext>
            </a:extLst>
          </p:cNvPr>
          <p:cNvSpPr/>
          <p:nvPr/>
        </p:nvSpPr>
        <p:spPr>
          <a:xfrm>
            <a:off x="8734797" y="4289645"/>
            <a:ext cx="1993262" cy="923330"/>
          </a:xfrm>
          <a:prstGeom prst="rect">
            <a:avLst/>
          </a:prstGeom>
        </p:spPr>
        <p:txBody>
          <a:bodyPr wrap="square">
            <a:spAutoFit/>
          </a:bodyPr>
          <a:lstStyle/>
          <a:p>
            <a:pPr algn="ctr"/>
            <a:endParaRPr lang="en-US" sz="1600" b="1" dirty="0">
              <a:solidFill>
                <a:schemeClr val="bg1"/>
              </a:solidFill>
            </a:endParaRPr>
          </a:p>
          <a:p>
            <a:pPr algn="ctr"/>
            <a:r>
              <a:rPr lang="en-US" sz="2000" b="1" i="1" dirty="0">
                <a:solidFill>
                  <a:schemeClr val="bg1"/>
                </a:solidFill>
              </a:rPr>
              <a:t>Females</a:t>
            </a:r>
          </a:p>
          <a:p>
            <a:pPr algn="ctr"/>
            <a:r>
              <a:rPr lang="en-US" b="1" i="1" dirty="0">
                <a:solidFill>
                  <a:schemeClr val="bg1"/>
                </a:solidFill>
              </a:rPr>
              <a:t>n</a:t>
            </a:r>
            <a:r>
              <a:rPr lang="en-US" b="1" dirty="0">
                <a:solidFill>
                  <a:schemeClr val="bg1"/>
                </a:solidFill>
              </a:rPr>
              <a:t> =  2016</a:t>
            </a:r>
            <a:endParaRPr lang="en-US" sz="1400" dirty="0">
              <a:solidFill>
                <a:schemeClr val="bg1"/>
              </a:solidFill>
            </a:endParaRPr>
          </a:p>
        </p:txBody>
      </p:sp>
      <p:pic>
        <p:nvPicPr>
          <p:cNvPr id="16" name="Picture 15">
            <a:extLst>
              <a:ext uri="{FF2B5EF4-FFF2-40B4-BE49-F238E27FC236}">
                <a16:creationId xmlns:a16="http://schemas.microsoft.com/office/drawing/2014/main" id="{10969FBC-0354-164E-8DEB-D80BE967FA1F}"/>
              </a:ext>
            </a:extLst>
          </p:cNvPr>
          <p:cNvPicPr>
            <a:picLocks noChangeAspect="1"/>
          </p:cNvPicPr>
          <p:nvPr/>
        </p:nvPicPr>
        <p:blipFill>
          <a:blip r:embed="rId4"/>
          <a:stretch>
            <a:fillRect/>
          </a:stretch>
        </p:blipFill>
        <p:spPr>
          <a:xfrm>
            <a:off x="7254312" y="89636"/>
            <a:ext cx="4800600" cy="723900"/>
          </a:xfrm>
          <a:prstGeom prst="rect">
            <a:avLst/>
          </a:prstGeom>
        </p:spPr>
      </p:pic>
      <p:sp>
        <p:nvSpPr>
          <p:cNvPr id="17" name="Rounded Rectangle 16">
            <a:extLst>
              <a:ext uri="{FF2B5EF4-FFF2-40B4-BE49-F238E27FC236}">
                <a16:creationId xmlns:a16="http://schemas.microsoft.com/office/drawing/2014/main" id="{0C4EC49F-1D8B-D446-9318-54B4E3A08EC6}"/>
              </a:ext>
            </a:extLst>
          </p:cNvPr>
          <p:cNvSpPr/>
          <p:nvPr/>
        </p:nvSpPr>
        <p:spPr>
          <a:xfrm>
            <a:off x="7197866" y="86771"/>
            <a:ext cx="4910587" cy="70485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38DD55-2D3B-D342-8EE1-1B28537AFCC2}"/>
              </a:ext>
            </a:extLst>
          </p:cNvPr>
          <p:cNvSpPr/>
          <p:nvPr/>
        </p:nvSpPr>
        <p:spPr>
          <a:xfrm>
            <a:off x="5467" y="-1786"/>
            <a:ext cx="2925353" cy="523220"/>
          </a:xfrm>
          <a:prstGeom prst="rect">
            <a:avLst/>
          </a:prstGeom>
        </p:spPr>
        <p:txBody>
          <a:bodyPr wrap="none">
            <a:spAutoFit/>
          </a:bodyPr>
          <a:lstStyle/>
          <a:p>
            <a:r>
              <a:rPr lang="en-US" sz="2800" b="1" i="1" dirty="0">
                <a:solidFill>
                  <a:schemeClr val="accent1">
                    <a:lumMod val="75000"/>
                  </a:schemeClr>
                </a:solidFill>
              </a:rPr>
              <a:t>Statistics windows</a:t>
            </a:r>
            <a:endParaRPr lang="en-US" sz="1600" dirty="0">
              <a:solidFill>
                <a:schemeClr val="accent1">
                  <a:lumMod val="75000"/>
                </a:schemeClr>
              </a:solidFill>
            </a:endParaRPr>
          </a:p>
        </p:txBody>
      </p:sp>
      <p:pic>
        <p:nvPicPr>
          <p:cNvPr id="10" name="Picture 9">
            <a:extLst>
              <a:ext uri="{FF2B5EF4-FFF2-40B4-BE49-F238E27FC236}">
                <a16:creationId xmlns:a16="http://schemas.microsoft.com/office/drawing/2014/main" id="{FD54AB54-05B8-604B-830D-54A8819B1BD4}"/>
              </a:ext>
            </a:extLst>
          </p:cNvPr>
          <p:cNvPicPr>
            <a:picLocks noChangeAspect="1"/>
          </p:cNvPicPr>
          <p:nvPr/>
        </p:nvPicPr>
        <p:blipFill>
          <a:blip r:embed="rId5"/>
          <a:stretch>
            <a:fillRect/>
          </a:stretch>
        </p:blipFill>
        <p:spPr>
          <a:xfrm>
            <a:off x="3013024" y="125071"/>
            <a:ext cx="4060614" cy="729368"/>
          </a:xfrm>
          <a:prstGeom prst="rect">
            <a:avLst/>
          </a:prstGeom>
        </p:spPr>
      </p:pic>
      <p:pic>
        <p:nvPicPr>
          <p:cNvPr id="13" name="Picture 12">
            <a:extLst>
              <a:ext uri="{FF2B5EF4-FFF2-40B4-BE49-F238E27FC236}">
                <a16:creationId xmlns:a16="http://schemas.microsoft.com/office/drawing/2014/main" id="{5D7AA150-2E7A-DE49-B867-E369A345B2D6}"/>
              </a:ext>
            </a:extLst>
          </p:cNvPr>
          <p:cNvPicPr>
            <a:picLocks noChangeAspect="1"/>
          </p:cNvPicPr>
          <p:nvPr/>
        </p:nvPicPr>
        <p:blipFill>
          <a:blip r:embed="rId6"/>
          <a:stretch>
            <a:fillRect/>
          </a:stretch>
        </p:blipFill>
        <p:spPr>
          <a:xfrm>
            <a:off x="96770" y="578387"/>
            <a:ext cx="2951564" cy="4276948"/>
          </a:xfrm>
          <a:prstGeom prst="rect">
            <a:avLst/>
          </a:prstGeom>
        </p:spPr>
      </p:pic>
      <p:pic>
        <p:nvPicPr>
          <p:cNvPr id="24" name="Picture 23">
            <a:extLst>
              <a:ext uri="{FF2B5EF4-FFF2-40B4-BE49-F238E27FC236}">
                <a16:creationId xmlns:a16="http://schemas.microsoft.com/office/drawing/2014/main" id="{7F1593BE-CA9A-C942-868A-FC89AC2C5EC1}"/>
              </a:ext>
            </a:extLst>
          </p:cNvPr>
          <p:cNvPicPr>
            <a:picLocks noChangeAspect="1"/>
          </p:cNvPicPr>
          <p:nvPr/>
        </p:nvPicPr>
        <p:blipFill rotWithShape="1">
          <a:blip r:embed="rId7"/>
          <a:srcRect l="46379" t="4170" r="2405" b="6199"/>
          <a:stretch/>
        </p:blipFill>
        <p:spPr>
          <a:xfrm>
            <a:off x="3657599" y="1030310"/>
            <a:ext cx="425003" cy="2215166"/>
          </a:xfrm>
          <a:prstGeom prst="rect">
            <a:avLst/>
          </a:prstGeom>
        </p:spPr>
      </p:pic>
      <p:pic>
        <p:nvPicPr>
          <p:cNvPr id="26" name="Picture 25">
            <a:extLst>
              <a:ext uri="{FF2B5EF4-FFF2-40B4-BE49-F238E27FC236}">
                <a16:creationId xmlns:a16="http://schemas.microsoft.com/office/drawing/2014/main" id="{4FC0F728-084A-9E4F-966A-787BDEFEE8E2}"/>
              </a:ext>
            </a:extLst>
          </p:cNvPr>
          <p:cNvPicPr>
            <a:picLocks noChangeAspect="1"/>
          </p:cNvPicPr>
          <p:nvPr/>
        </p:nvPicPr>
        <p:blipFill>
          <a:blip r:embed="rId8"/>
          <a:stretch>
            <a:fillRect/>
          </a:stretch>
        </p:blipFill>
        <p:spPr>
          <a:xfrm>
            <a:off x="4391695" y="3635053"/>
            <a:ext cx="1177968" cy="869510"/>
          </a:xfrm>
          <a:prstGeom prst="rect">
            <a:avLst/>
          </a:prstGeom>
        </p:spPr>
      </p:pic>
      <p:pic>
        <p:nvPicPr>
          <p:cNvPr id="28" name="Picture 27">
            <a:extLst>
              <a:ext uri="{FF2B5EF4-FFF2-40B4-BE49-F238E27FC236}">
                <a16:creationId xmlns:a16="http://schemas.microsoft.com/office/drawing/2014/main" id="{67625671-740C-0B47-A1AE-132F6E0EAE0C}"/>
              </a:ext>
            </a:extLst>
          </p:cNvPr>
          <p:cNvPicPr>
            <a:picLocks noChangeAspect="1"/>
          </p:cNvPicPr>
          <p:nvPr/>
        </p:nvPicPr>
        <p:blipFill rotWithShape="1">
          <a:blip r:embed="rId9"/>
          <a:srcRect t="14669" r="1065" b="7569"/>
          <a:stretch/>
        </p:blipFill>
        <p:spPr>
          <a:xfrm>
            <a:off x="5741895" y="954962"/>
            <a:ext cx="3792512" cy="419724"/>
          </a:xfrm>
          <a:prstGeom prst="rect">
            <a:avLst/>
          </a:prstGeom>
        </p:spPr>
      </p:pic>
      <p:pic>
        <p:nvPicPr>
          <p:cNvPr id="34" name="Picture 33">
            <a:extLst>
              <a:ext uri="{FF2B5EF4-FFF2-40B4-BE49-F238E27FC236}">
                <a16:creationId xmlns:a16="http://schemas.microsoft.com/office/drawing/2014/main" id="{8D044D61-87C4-594D-A7DE-712DC4980387}"/>
              </a:ext>
            </a:extLst>
          </p:cNvPr>
          <p:cNvPicPr>
            <a:picLocks noChangeAspect="1"/>
          </p:cNvPicPr>
          <p:nvPr/>
        </p:nvPicPr>
        <p:blipFill>
          <a:blip r:embed="rId10"/>
          <a:stretch>
            <a:fillRect/>
          </a:stretch>
        </p:blipFill>
        <p:spPr>
          <a:xfrm>
            <a:off x="10232136" y="981710"/>
            <a:ext cx="1959864" cy="2786682"/>
          </a:xfrm>
          <a:prstGeom prst="rect">
            <a:avLst/>
          </a:prstGeom>
        </p:spPr>
      </p:pic>
    </p:spTree>
    <p:extLst>
      <p:ext uri="{BB962C8B-B14F-4D97-AF65-F5344CB8AC3E}">
        <p14:creationId xmlns:p14="http://schemas.microsoft.com/office/powerpoint/2010/main" val="1877261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9664</TotalTime>
  <Words>2771</Words>
  <Application>Microsoft Macintosh PowerPoint</Application>
  <PresentationFormat>Widescreen</PresentationFormat>
  <Paragraphs>210</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TimesNewRomanPSMT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Robert W</dc:creator>
  <cp:lastModifiedBy>Williams, Robert W</cp:lastModifiedBy>
  <cp:revision>808</cp:revision>
  <dcterms:created xsi:type="dcterms:W3CDTF">2020-03-28T14:43:50Z</dcterms:created>
  <dcterms:modified xsi:type="dcterms:W3CDTF">2020-04-21T21:03:07Z</dcterms:modified>
</cp:coreProperties>
</file>